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210 다락방" charset="1" panose="02020603020101020101"/>
      <p:regular r:id="rId23"/>
    </p:embeddedFont>
    <p:embeddedFont>
      <p:font typeface="윤고딕" charset="1" panose="020B0503000000000000"/>
      <p:regular r:id="rId24"/>
    </p:embeddedFont>
    <p:embeddedFont>
      <p:font typeface="210 도시락" charset="1" panose="02020603020101020101"/>
      <p:regular r:id="rId25"/>
    </p:embeddedFont>
    <p:embeddedFont>
      <p:font typeface="Nanum Gothic Bold" charset="1" panose="020D0804000000000000"/>
      <p:regular r:id="rId26"/>
    </p:embeddedFont>
    <p:embeddedFont>
      <p:font typeface="Nanum Square" charset="1" panose="020B0600000101010101"/>
      <p:regular r:id="rId27"/>
    </p:embeddedFont>
    <p:embeddedFont>
      <p:font typeface="Nanum Gothic" charset="1" panose="020D0604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G1185g-Tk.mp4" Type="http://schemas.openxmlformats.org/officeDocument/2006/relationships/video"/><Relationship Id="rId4" Target="../media/VAG1185g-Tk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VAG11076P30.mp4" Type="http://schemas.openxmlformats.org/officeDocument/2006/relationships/video"/><Relationship Id="rId4" Target="../media/VAG11076P30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VAG110Y0jtc.mp4" Type="http://schemas.openxmlformats.org/officeDocument/2006/relationships/video"/><Relationship Id="rId4" Target="../media/VAG110Y0jtc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VAG111nleZE.mp4" Type="http://schemas.openxmlformats.org/officeDocument/2006/relationships/video"/><Relationship Id="rId4" Target="../media/VAG111nleZE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G117NnM6M.mp4" Type="http://schemas.openxmlformats.org/officeDocument/2006/relationships/video"/><Relationship Id="rId4" Target="../media/VAG117NnM6M.mp4" Type="http://schemas.microsoft.com/office/2007/relationships/media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amma.app/?utm_source=made-with-gamma" TargetMode="External" Type="http://schemas.openxmlformats.org/officeDocument/2006/relationships/hyperlink"/><Relationship Id="rId3" Target="../media/image3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D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970" y="172752"/>
            <a:ext cx="17941074" cy="9941496"/>
            <a:chOff x="0" y="0"/>
            <a:chExt cx="4725221" cy="26183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25221" cy="2618336"/>
            </a:xfrm>
            <a:custGeom>
              <a:avLst/>
              <a:gdLst/>
              <a:ahLst/>
              <a:cxnLst/>
              <a:rect r="r" b="b" t="t" l="l"/>
              <a:pathLst>
                <a:path h="2618336" w="4725221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479530" y="2912046"/>
            <a:ext cx="5391937" cy="4225930"/>
          </a:xfrm>
          <a:custGeom>
            <a:avLst/>
            <a:gdLst/>
            <a:ahLst/>
            <a:cxnLst/>
            <a:rect r="r" b="b" t="t" l="l"/>
            <a:pathLst>
              <a:path h="4225930" w="5391937">
                <a:moveTo>
                  <a:pt x="0" y="0"/>
                </a:moveTo>
                <a:lnTo>
                  <a:pt x="5391937" y="0"/>
                </a:lnTo>
                <a:lnTo>
                  <a:pt x="5391937" y="4225930"/>
                </a:lnTo>
                <a:lnTo>
                  <a:pt x="0" y="4225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318869" y="3543733"/>
            <a:ext cx="8325247" cy="131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72"/>
              </a:lnSpc>
            </a:pPr>
            <a:r>
              <a:rPr lang="en-US" sz="10179" spc="-865">
                <a:solidFill>
                  <a:srgbClr val="FF6D2F"/>
                </a:solidFill>
                <a:latin typeface="210 다락방"/>
                <a:ea typeface="210 다락방"/>
                <a:cs typeface="210 다락방"/>
                <a:sym typeface="210 다락방"/>
              </a:rPr>
              <a:t>팀</a:t>
            </a:r>
            <a:r>
              <a:rPr lang="en-US" sz="10179" spc="-865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 </a:t>
            </a:r>
            <a:r>
              <a:rPr lang="en-US" sz="10179" spc="-865">
                <a:solidFill>
                  <a:srgbClr val="52A4BA"/>
                </a:solidFill>
                <a:latin typeface="210 다락방"/>
                <a:ea typeface="210 다락방"/>
                <a:cs typeface="210 다락방"/>
                <a:sym typeface="210 다락방"/>
              </a:rPr>
              <a:t>프로젝트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11525" y="4819301"/>
            <a:ext cx="7524121" cy="1480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3"/>
              </a:lnSpc>
            </a:pPr>
            <a:r>
              <a:rPr lang="en-US" sz="11378" spc="-967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발표보고서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98589" y="6345575"/>
            <a:ext cx="680400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9"/>
              </a:lnSpc>
            </a:pPr>
            <a:r>
              <a:rPr lang="en-US" sz="1816" spc="-92">
                <a:solidFill>
                  <a:srgbClr val="231F20">
                    <a:alpha val="76863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AI 기사 작성 도우미 웹 어플리케이션 개발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17639" y="3228645"/>
            <a:ext cx="5387352" cy="19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5"/>
              </a:lnSpc>
            </a:pPr>
            <a:r>
              <a:rPr lang="en-US" sz="1632" spc="194">
                <a:solidFill>
                  <a:srgbClr val="5E17EB">
                    <a:alpha val="40000"/>
                  </a:srgbClr>
                </a:solidFill>
                <a:latin typeface="210 도시락"/>
                <a:ea typeface="210 도시락"/>
                <a:cs typeface="210 도시락"/>
                <a:sym typeface="210 도시락"/>
              </a:rPr>
              <a:t>생성형AI 마스터클래스(콘텐츠 플랫폼 개발)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7" y="2250876"/>
            <a:ext cx="7088237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기술적 성과 및 혁신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77950" y="3727697"/>
            <a:ext cx="666452" cy="666452"/>
            <a:chOff x="0" y="0"/>
            <a:chExt cx="888603" cy="8886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88619" cy="888619"/>
            </a:xfrm>
            <a:custGeom>
              <a:avLst/>
              <a:gdLst/>
              <a:ahLst/>
              <a:cxnLst/>
              <a:rect r="r" b="b" t="t" l="l"/>
              <a:pathLst>
                <a:path h="888619" w="888619">
                  <a:moveTo>
                    <a:pt x="0" y="34290"/>
                  </a:moveTo>
                  <a:cubicBezTo>
                    <a:pt x="0" y="15367"/>
                    <a:pt x="15367" y="0"/>
                    <a:pt x="34290" y="0"/>
                  </a:cubicBezTo>
                  <a:lnTo>
                    <a:pt x="854329" y="0"/>
                  </a:lnTo>
                  <a:lnTo>
                    <a:pt x="854329" y="19050"/>
                  </a:lnTo>
                  <a:lnTo>
                    <a:pt x="854329" y="0"/>
                  </a:lnTo>
                  <a:cubicBezTo>
                    <a:pt x="873252" y="0"/>
                    <a:pt x="888619" y="15367"/>
                    <a:pt x="888619" y="34290"/>
                  </a:cubicBezTo>
                  <a:lnTo>
                    <a:pt x="869569" y="34290"/>
                  </a:lnTo>
                  <a:lnTo>
                    <a:pt x="888619" y="34290"/>
                  </a:lnTo>
                  <a:lnTo>
                    <a:pt x="888619" y="854329"/>
                  </a:lnTo>
                  <a:lnTo>
                    <a:pt x="869569" y="854329"/>
                  </a:lnTo>
                  <a:lnTo>
                    <a:pt x="888619" y="854329"/>
                  </a:lnTo>
                  <a:cubicBezTo>
                    <a:pt x="888619" y="873252"/>
                    <a:pt x="873252" y="888619"/>
                    <a:pt x="854329" y="888619"/>
                  </a:cubicBezTo>
                  <a:lnTo>
                    <a:pt x="854329" y="869569"/>
                  </a:lnTo>
                  <a:lnTo>
                    <a:pt x="854329" y="888619"/>
                  </a:lnTo>
                  <a:lnTo>
                    <a:pt x="34290" y="888619"/>
                  </a:lnTo>
                  <a:lnTo>
                    <a:pt x="34290" y="869569"/>
                  </a:lnTo>
                  <a:lnTo>
                    <a:pt x="34290" y="888619"/>
                  </a:lnTo>
                  <a:cubicBezTo>
                    <a:pt x="15367" y="888619"/>
                    <a:pt x="0" y="873252"/>
                    <a:pt x="0" y="854329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854329"/>
                  </a:lnTo>
                  <a:lnTo>
                    <a:pt x="19050" y="854329"/>
                  </a:lnTo>
                  <a:lnTo>
                    <a:pt x="38100" y="854329"/>
                  </a:lnTo>
                  <a:cubicBezTo>
                    <a:pt x="38100" y="852170"/>
                    <a:pt x="36449" y="850519"/>
                    <a:pt x="34290" y="850519"/>
                  </a:cubicBezTo>
                  <a:lnTo>
                    <a:pt x="854329" y="850519"/>
                  </a:lnTo>
                  <a:cubicBezTo>
                    <a:pt x="852170" y="850519"/>
                    <a:pt x="850519" y="852170"/>
                    <a:pt x="850519" y="854329"/>
                  </a:cubicBezTo>
                  <a:lnTo>
                    <a:pt x="850519" y="34290"/>
                  </a:lnTo>
                  <a:cubicBezTo>
                    <a:pt x="850519" y="36449"/>
                    <a:pt x="852170" y="38100"/>
                    <a:pt x="854329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6449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98575" y="3842743"/>
            <a:ext cx="425202" cy="45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3820269"/>
            <a:ext cx="6166842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LangGraph 기반 고차원 Agent 아키텍처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13633" y="4366617"/>
            <a:ext cx="7053114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복잡하고 신뢰성이 중요한 헬스케어 콘텐츠 제작 프로세스를 End-to-End로 자동화. 자율적인 오류 처리 및 판단 능력 확보.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06817" y="3727697"/>
            <a:ext cx="666452" cy="666452"/>
            <a:chOff x="0" y="0"/>
            <a:chExt cx="888603" cy="8886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050" y="190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88619" cy="888619"/>
            </a:xfrm>
            <a:custGeom>
              <a:avLst/>
              <a:gdLst/>
              <a:ahLst/>
              <a:cxnLst/>
              <a:rect r="r" b="b" t="t" l="l"/>
              <a:pathLst>
                <a:path h="888619" w="888619">
                  <a:moveTo>
                    <a:pt x="0" y="34290"/>
                  </a:moveTo>
                  <a:cubicBezTo>
                    <a:pt x="0" y="15367"/>
                    <a:pt x="15367" y="0"/>
                    <a:pt x="34290" y="0"/>
                  </a:cubicBezTo>
                  <a:lnTo>
                    <a:pt x="854329" y="0"/>
                  </a:lnTo>
                  <a:lnTo>
                    <a:pt x="854329" y="19050"/>
                  </a:lnTo>
                  <a:lnTo>
                    <a:pt x="854329" y="0"/>
                  </a:lnTo>
                  <a:cubicBezTo>
                    <a:pt x="873252" y="0"/>
                    <a:pt x="888619" y="15367"/>
                    <a:pt x="888619" y="34290"/>
                  </a:cubicBezTo>
                  <a:lnTo>
                    <a:pt x="869569" y="34290"/>
                  </a:lnTo>
                  <a:lnTo>
                    <a:pt x="888619" y="34290"/>
                  </a:lnTo>
                  <a:lnTo>
                    <a:pt x="888619" y="854329"/>
                  </a:lnTo>
                  <a:lnTo>
                    <a:pt x="869569" y="854329"/>
                  </a:lnTo>
                  <a:lnTo>
                    <a:pt x="888619" y="854329"/>
                  </a:lnTo>
                  <a:cubicBezTo>
                    <a:pt x="888619" y="873252"/>
                    <a:pt x="873252" y="888619"/>
                    <a:pt x="854329" y="888619"/>
                  </a:cubicBezTo>
                  <a:lnTo>
                    <a:pt x="854329" y="869569"/>
                  </a:lnTo>
                  <a:lnTo>
                    <a:pt x="854329" y="888619"/>
                  </a:lnTo>
                  <a:lnTo>
                    <a:pt x="34290" y="888619"/>
                  </a:lnTo>
                  <a:lnTo>
                    <a:pt x="34290" y="869569"/>
                  </a:lnTo>
                  <a:lnTo>
                    <a:pt x="34290" y="888619"/>
                  </a:lnTo>
                  <a:cubicBezTo>
                    <a:pt x="15367" y="888619"/>
                    <a:pt x="0" y="873252"/>
                    <a:pt x="0" y="854329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854329"/>
                  </a:lnTo>
                  <a:lnTo>
                    <a:pt x="19050" y="854329"/>
                  </a:lnTo>
                  <a:lnTo>
                    <a:pt x="38100" y="854329"/>
                  </a:lnTo>
                  <a:cubicBezTo>
                    <a:pt x="38100" y="852170"/>
                    <a:pt x="36449" y="850519"/>
                    <a:pt x="34290" y="850519"/>
                  </a:cubicBezTo>
                  <a:lnTo>
                    <a:pt x="854329" y="850519"/>
                  </a:lnTo>
                  <a:cubicBezTo>
                    <a:pt x="852170" y="850519"/>
                    <a:pt x="850519" y="852170"/>
                    <a:pt x="850519" y="854329"/>
                  </a:cubicBezTo>
                  <a:lnTo>
                    <a:pt x="850519" y="34290"/>
                  </a:lnTo>
                  <a:cubicBezTo>
                    <a:pt x="850519" y="36449"/>
                    <a:pt x="852170" y="38100"/>
                    <a:pt x="854329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6449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427444" y="3842743"/>
            <a:ext cx="425203" cy="45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42500" y="3820269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비용 최적화 모델 채택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42500" y="4366617"/>
            <a:ext cx="7053262" cy="13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GPT-3.5-turbo로 메인 LLM 교체하여 토큰 비용 절감. RAG 시스템 및 정교한 프롬프트 엔지니어링으로 콘텐츠 품질 유지.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77950" y="6365974"/>
            <a:ext cx="666452" cy="666452"/>
            <a:chOff x="0" y="0"/>
            <a:chExt cx="888603" cy="8886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88619" cy="888619"/>
            </a:xfrm>
            <a:custGeom>
              <a:avLst/>
              <a:gdLst/>
              <a:ahLst/>
              <a:cxnLst/>
              <a:rect r="r" b="b" t="t" l="l"/>
              <a:pathLst>
                <a:path h="888619" w="888619">
                  <a:moveTo>
                    <a:pt x="0" y="34290"/>
                  </a:moveTo>
                  <a:cubicBezTo>
                    <a:pt x="0" y="15367"/>
                    <a:pt x="15367" y="0"/>
                    <a:pt x="34290" y="0"/>
                  </a:cubicBezTo>
                  <a:lnTo>
                    <a:pt x="854329" y="0"/>
                  </a:lnTo>
                  <a:lnTo>
                    <a:pt x="854329" y="19050"/>
                  </a:lnTo>
                  <a:lnTo>
                    <a:pt x="854329" y="0"/>
                  </a:lnTo>
                  <a:cubicBezTo>
                    <a:pt x="873252" y="0"/>
                    <a:pt x="888619" y="15367"/>
                    <a:pt x="888619" y="34290"/>
                  </a:cubicBezTo>
                  <a:lnTo>
                    <a:pt x="869569" y="34290"/>
                  </a:lnTo>
                  <a:lnTo>
                    <a:pt x="888619" y="34290"/>
                  </a:lnTo>
                  <a:lnTo>
                    <a:pt x="888619" y="854329"/>
                  </a:lnTo>
                  <a:lnTo>
                    <a:pt x="869569" y="854329"/>
                  </a:lnTo>
                  <a:lnTo>
                    <a:pt x="888619" y="854329"/>
                  </a:lnTo>
                  <a:cubicBezTo>
                    <a:pt x="888619" y="873252"/>
                    <a:pt x="873252" y="888619"/>
                    <a:pt x="854329" y="888619"/>
                  </a:cubicBezTo>
                  <a:lnTo>
                    <a:pt x="854329" y="869569"/>
                  </a:lnTo>
                  <a:lnTo>
                    <a:pt x="854329" y="888619"/>
                  </a:lnTo>
                  <a:lnTo>
                    <a:pt x="34290" y="888619"/>
                  </a:lnTo>
                  <a:lnTo>
                    <a:pt x="34290" y="869569"/>
                  </a:lnTo>
                  <a:lnTo>
                    <a:pt x="34290" y="888619"/>
                  </a:lnTo>
                  <a:cubicBezTo>
                    <a:pt x="15367" y="888619"/>
                    <a:pt x="0" y="873252"/>
                    <a:pt x="0" y="854329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854329"/>
                  </a:lnTo>
                  <a:lnTo>
                    <a:pt x="19050" y="854329"/>
                  </a:lnTo>
                  <a:lnTo>
                    <a:pt x="38100" y="854329"/>
                  </a:lnTo>
                  <a:cubicBezTo>
                    <a:pt x="38100" y="852170"/>
                    <a:pt x="36449" y="850519"/>
                    <a:pt x="34290" y="850519"/>
                  </a:cubicBezTo>
                  <a:lnTo>
                    <a:pt x="854329" y="850519"/>
                  </a:lnTo>
                  <a:cubicBezTo>
                    <a:pt x="852170" y="850519"/>
                    <a:pt x="850519" y="852170"/>
                    <a:pt x="850519" y="854329"/>
                  </a:cubicBezTo>
                  <a:lnTo>
                    <a:pt x="850519" y="34290"/>
                  </a:lnTo>
                  <a:cubicBezTo>
                    <a:pt x="850519" y="36449"/>
                    <a:pt x="852170" y="38100"/>
                    <a:pt x="854329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6449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098575" y="6481019"/>
            <a:ext cx="425202" cy="45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13632" y="6458545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전문적 데이터 시각화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13633" y="7004894"/>
            <a:ext cx="7053114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Altair를 활용한 게이지 차트 등 전문적인 시각화 요소 구현. 최종 사용자의 정보 이해도를 혁신적으로 향상.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306817" y="6365974"/>
            <a:ext cx="666452" cy="666452"/>
            <a:chOff x="0" y="0"/>
            <a:chExt cx="888603" cy="8886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19050" y="190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835279" y="0"/>
                  </a:lnTo>
                  <a:cubicBezTo>
                    <a:pt x="843661" y="0"/>
                    <a:pt x="850519" y="6858"/>
                    <a:pt x="850519" y="15240"/>
                  </a:cubicBezTo>
                  <a:lnTo>
                    <a:pt x="850519" y="835279"/>
                  </a:lnTo>
                  <a:cubicBezTo>
                    <a:pt x="850519" y="843661"/>
                    <a:pt x="843661" y="850519"/>
                    <a:pt x="835279" y="850519"/>
                  </a:cubicBezTo>
                  <a:lnTo>
                    <a:pt x="15240" y="850519"/>
                  </a:lnTo>
                  <a:cubicBezTo>
                    <a:pt x="6858" y="850519"/>
                    <a:pt x="0" y="843661"/>
                    <a:pt x="0" y="83527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88619" cy="888619"/>
            </a:xfrm>
            <a:custGeom>
              <a:avLst/>
              <a:gdLst/>
              <a:ahLst/>
              <a:cxnLst/>
              <a:rect r="r" b="b" t="t" l="l"/>
              <a:pathLst>
                <a:path h="888619" w="888619">
                  <a:moveTo>
                    <a:pt x="0" y="34290"/>
                  </a:moveTo>
                  <a:cubicBezTo>
                    <a:pt x="0" y="15367"/>
                    <a:pt x="15367" y="0"/>
                    <a:pt x="34290" y="0"/>
                  </a:cubicBezTo>
                  <a:lnTo>
                    <a:pt x="854329" y="0"/>
                  </a:lnTo>
                  <a:lnTo>
                    <a:pt x="854329" y="19050"/>
                  </a:lnTo>
                  <a:lnTo>
                    <a:pt x="854329" y="0"/>
                  </a:lnTo>
                  <a:cubicBezTo>
                    <a:pt x="873252" y="0"/>
                    <a:pt x="888619" y="15367"/>
                    <a:pt x="888619" y="34290"/>
                  </a:cubicBezTo>
                  <a:lnTo>
                    <a:pt x="869569" y="34290"/>
                  </a:lnTo>
                  <a:lnTo>
                    <a:pt x="888619" y="34290"/>
                  </a:lnTo>
                  <a:lnTo>
                    <a:pt x="888619" y="854329"/>
                  </a:lnTo>
                  <a:lnTo>
                    <a:pt x="869569" y="854329"/>
                  </a:lnTo>
                  <a:lnTo>
                    <a:pt x="888619" y="854329"/>
                  </a:lnTo>
                  <a:cubicBezTo>
                    <a:pt x="888619" y="873252"/>
                    <a:pt x="873252" y="888619"/>
                    <a:pt x="854329" y="888619"/>
                  </a:cubicBezTo>
                  <a:lnTo>
                    <a:pt x="854329" y="869569"/>
                  </a:lnTo>
                  <a:lnTo>
                    <a:pt x="854329" y="888619"/>
                  </a:lnTo>
                  <a:lnTo>
                    <a:pt x="34290" y="888619"/>
                  </a:lnTo>
                  <a:lnTo>
                    <a:pt x="34290" y="869569"/>
                  </a:lnTo>
                  <a:lnTo>
                    <a:pt x="34290" y="888619"/>
                  </a:lnTo>
                  <a:cubicBezTo>
                    <a:pt x="15367" y="888619"/>
                    <a:pt x="0" y="873252"/>
                    <a:pt x="0" y="854329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854329"/>
                  </a:lnTo>
                  <a:lnTo>
                    <a:pt x="19050" y="854329"/>
                  </a:lnTo>
                  <a:lnTo>
                    <a:pt x="38100" y="854329"/>
                  </a:lnTo>
                  <a:cubicBezTo>
                    <a:pt x="38100" y="852170"/>
                    <a:pt x="36449" y="850519"/>
                    <a:pt x="34290" y="850519"/>
                  </a:cubicBezTo>
                  <a:lnTo>
                    <a:pt x="854329" y="850519"/>
                  </a:lnTo>
                  <a:cubicBezTo>
                    <a:pt x="852170" y="850519"/>
                    <a:pt x="850519" y="852170"/>
                    <a:pt x="850519" y="854329"/>
                  </a:cubicBezTo>
                  <a:lnTo>
                    <a:pt x="850519" y="34290"/>
                  </a:lnTo>
                  <a:cubicBezTo>
                    <a:pt x="850519" y="36449"/>
                    <a:pt x="852170" y="38100"/>
                    <a:pt x="854329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6449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9427444" y="6481019"/>
            <a:ext cx="425203" cy="45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42500" y="6458545"/>
            <a:ext cx="3741525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신뢰성 높은 RAG 시스템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42500" y="7004894"/>
            <a:ext cx="7053262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공신력 있는 외부 데이터 기반 RAG 시스템으로 LLM의 환각 현상을 근본적으로 방지하고 정보 신뢰성 극대화.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669411" y="793849"/>
            <a:ext cx="5796706" cy="71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7"/>
              </a:lnSpc>
            </a:pPr>
            <a:r>
              <a:rPr lang="en-US" sz="45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향후 기술 로드맵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886998" y="2227957"/>
            <a:ext cx="260300" cy="1387079"/>
            <a:chOff x="0" y="0"/>
            <a:chExt cx="347067" cy="18494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9050" y="19050"/>
              <a:ext cx="308991" cy="1811274"/>
            </a:xfrm>
            <a:custGeom>
              <a:avLst/>
              <a:gdLst/>
              <a:ahLst/>
              <a:cxnLst/>
              <a:rect r="r" b="b" t="t" l="l"/>
              <a:pathLst>
                <a:path h="1811274" w="308991">
                  <a:moveTo>
                    <a:pt x="0" y="16764"/>
                  </a:moveTo>
                  <a:cubicBezTo>
                    <a:pt x="0" y="7493"/>
                    <a:pt x="6858" y="0"/>
                    <a:pt x="15240" y="0"/>
                  </a:cubicBezTo>
                  <a:lnTo>
                    <a:pt x="293751" y="0"/>
                  </a:lnTo>
                  <a:cubicBezTo>
                    <a:pt x="302133" y="0"/>
                    <a:pt x="308991" y="7493"/>
                    <a:pt x="308991" y="16764"/>
                  </a:cubicBezTo>
                  <a:lnTo>
                    <a:pt x="308991" y="1794510"/>
                  </a:lnTo>
                  <a:cubicBezTo>
                    <a:pt x="308991" y="1803781"/>
                    <a:pt x="302133" y="1811274"/>
                    <a:pt x="293751" y="1811274"/>
                  </a:cubicBezTo>
                  <a:lnTo>
                    <a:pt x="15240" y="1811274"/>
                  </a:lnTo>
                  <a:cubicBezTo>
                    <a:pt x="6858" y="1811274"/>
                    <a:pt x="0" y="1803781"/>
                    <a:pt x="0" y="179451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7091" cy="1849374"/>
            </a:xfrm>
            <a:custGeom>
              <a:avLst/>
              <a:gdLst/>
              <a:ahLst/>
              <a:cxnLst/>
              <a:rect r="r" b="b" t="t" l="l"/>
              <a:pathLst>
                <a:path h="1849374" w="347091">
                  <a:moveTo>
                    <a:pt x="0" y="35814"/>
                  </a:moveTo>
                  <a:cubicBezTo>
                    <a:pt x="0" y="17780"/>
                    <a:pt x="13716" y="0"/>
                    <a:pt x="34290" y="0"/>
                  </a:cubicBezTo>
                  <a:lnTo>
                    <a:pt x="312801" y="0"/>
                  </a:lnTo>
                  <a:lnTo>
                    <a:pt x="312801" y="19050"/>
                  </a:lnTo>
                  <a:lnTo>
                    <a:pt x="312801" y="0"/>
                  </a:lnTo>
                  <a:cubicBezTo>
                    <a:pt x="333375" y="0"/>
                    <a:pt x="347091" y="17780"/>
                    <a:pt x="347091" y="35814"/>
                  </a:cubicBezTo>
                  <a:lnTo>
                    <a:pt x="328041" y="35814"/>
                  </a:lnTo>
                  <a:lnTo>
                    <a:pt x="347091" y="35814"/>
                  </a:lnTo>
                  <a:lnTo>
                    <a:pt x="347091" y="1813560"/>
                  </a:lnTo>
                  <a:lnTo>
                    <a:pt x="328041" y="1813560"/>
                  </a:lnTo>
                  <a:lnTo>
                    <a:pt x="347091" y="1813560"/>
                  </a:lnTo>
                  <a:cubicBezTo>
                    <a:pt x="347091" y="1831594"/>
                    <a:pt x="333375" y="1849374"/>
                    <a:pt x="312801" y="1849374"/>
                  </a:cubicBezTo>
                  <a:lnTo>
                    <a:pt x="312801" y="1830324"/>
                  </a:lnTo>
                  <a:lnTo>
                    <a:pt x="312801" y="1849374"/>
                  </a:lnTo>
                  <a:lnTo>
                    <a:pt x="34290" y="1849374"/>
                  </a:lnTo>
                  <a:lnTo>
                    <a:pt x="34290" y="1830324"/>
                  </a:lnTo>
                  <a:lnTo>
                    <a:pt x="34290" y="1849374"/>
                  </a:lnTo>
                  <a:cubicBezTo>
                    <a:pt x="13716" y="1849374"/>
                    <a:pt x="0" y="1831594"/>
                    <a:pt x="0" y="1813560"/>
                  </a:cubicBezTo>
                  <a:lnTo>
                    <a:pt x="0" y="35814"/>
                  </a:lnTo>
                  <a:lnTo>
                    <a:pt x="19050" y="35814"/>
                  </a:lnTo>
                  <a:lnTo>
                    <a:pt x="0" y="35814"/>
                  </a:lnTo>
                  <a:moveTo>
                    <a:pt x="38100" y="35814"/>
                  </a:moveTo>
                  <a:lnTo>
                    <a:pt x="38100" y="1813560"/>
                  </a:lnTo>
                  <a:lnTo>
                    <a:pt x="19050" y="1813560"/>
                  </a:lnTo>
                  <a:lnTo>
                    <a:pt x="38100" y="1813560"/>
                  </a:lnTo>
                  <a:cubicBezTo>
                    <a:pt x="38100" y="1815465"/>
                    <a:pt x="34290" y="1811274"/>
                    <a:pt x="34290" y="1811274"/>
                  </a:cubicBezTo>
                  <a:lnTo>
                    <a:pt x="312801" y="1811274"/>
                  </a:lnTo>
                  <a:cubicBezTo>
                    <a:pt x="312801" y="1811274"/>
                    <a:pt x="308991" y="1815465"/>
                    <a:pt x="308991" y="1813560"/>
                  </a:cubicBezTo>
                  <a:lnTo>
                    <a:pt x="308991" y="35814"/>
                  </a:lnTo>
                  <a:cubicBezTo>
                    <a:pt x="308991" y="33909"/>
                    <a:pt x="312801" y="38100"/>
                    <a:pt x="312801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4290" y="38100"/>
                    <a:pt x="38100" y="33909"/>
                    <a:pt x="38100" y="35814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655124" y="2075855"/>
            <a:ext cx="724049" cy="724049"/>
            <a:chOff x="0" y="0"/>
            <a:chExt cx="965398" cy="96539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9050" y="19050"/>
              <a:ext cx="927354" cy="927354"/>
            </a:xfrm>
            <a:custGeom>
              <a:avLst/>
              <a:gdLst/>
              <a:ahLst/>
              <a:cxnLst/>
              <a:rect r="r" b="b" t="t" l="l"/>
              <a:pathLst>
                <a:path h="927354" w="927354">
                  <a:moveTo>
                    <a:pt x="0" y="463677"/>
                  </a:moveTo>
                  <a:cubicBezTo>
                    <a:pt x="0" y="207645"/>
                    <a:pt x="207645" y="0"/>
                    <a:pt x="463677" y="0"/>
                  </a:cubicBezTo>
                  <a:cubicBezTo>
                    <a:pt x="719709" y="0"/>
                    <a:pt x="927354" y="207645"/>
                    <a:pt x="927354" y="463677"/>
                  </a:cubicBezTo>
                  <a:cubicBezTo>
                    <a:pt x="927354" y="719709"/>
                    <a:pt x="719709" y="927354"/>
                    <a:pt x="463677" y="927354"/>
                  </a:cubicBezTo>
                  <a:cubicBezTo>
                    <a:pt x="207645" y="927354"/>
                    <a:pt x="0" y="719709"/>
                    <a:pt x="0" y="463677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65454" cy="965454"/>
            </a:xfrm>
            <a:custGeom>
              <a:avLst/>
              <a:gdLst/>
              <a:ahLst/>
              <a:cxnLst/>
              <a:rect r="r" b="b" t="t" l="l"/>
              <a:pathLst>
                <a:path h="965454" w="965454">
                  <a:moveTo>
                    <a:pt x="0" y="482727"/>
                  </a:moveTo>
                  <a:cubicBezTo>
                    <a:pt x="0" y="216154"/>
                    <a:pt x="216154" y="0"/>
                    <a:pt x="482727" y="0"/>
                  </a:cubicBezTo>
                  <a:cubicBezTo>
                    <a:pt x="484632" y="0"/>
                    <a:pt x="486537" y="254"/>
                    <a:pt x="488442" y="889"/>
                  </a:cubicBezTo>
                  <a:lnTo>
                    <a:pt x="482727" y="19050"/>
                  </a:lnTo>
                  <a:lnTo>
                    <a:pt x="482727" y="0"/>
                  </a:lnTo>
                  <a:cubicBezTo>
                    <a:pt x="749300" y="0"/>
                    <a:pt x="965454" y="216154"/>
                    <a:pt x="965454" y="482727"/>
                  </a:cubicBezTo>
                  <a:cubicBezTo>
                    <a:pt x="965454" y="487807"/>
                    <a:pt x="963422" y="492633"/>
                    <a:pt x="959866" y="496189"/>
                  </a:cubicBezTo>
                  <a:lnTo>
                    <a:pt x="946404" y="482727"/>
                  </a:lnTo>
                  <a:lnTo>
                    <a:pt x="965454" y="482727"/>
                  </a:lnTo>
                  <a:cubicBezTo>
                    <a:pt x="965454" y="749300"/>
                    <a:pt x="749300" y="965454"/>
                    <a:pt x="482727" y="965454"/>
                  </a:cubicBezTo>
                  <a:lnTo>
                    <a:pt x="482727" y="946404"/>
                  </a:lnTo>
                  <a:lnTo>
                    <a:pt x="482727" y="965454"/>
                  </a:lnTo>
                  <a:cubicBezTo>
                    <a:pt x="216154" y="965454"/>
                    <a:pt x="0" y="749300"/>
                    <a:pt x="0" y="482727"/>
                  </a:cubicBezTo>
                  <a:cubicBezTo>
                    <a:pt x="0" y="472186"/>
                    <a:pt x="8509" y="463677"/>
                    <a:pt x="19050" y="463677"/>
                  </a:cubicBezTo>
                  <a:lnTo>
                    <a:pt x="19050" y="482727"/>
                  </a:lnTo>
                  <a:lnTo>
                    <a:pt x="0" y="482727"/>
                  </a:lnTo>
                  <a:moveTo>
                    <a:pt x="38100" y="482727"/>
                  </a:moveTo>
                  <a:cubicBezTo>
                    <a:pt x="38100" y="493268"/>
                    <a:pt x="29591" y="501777"/>
                    <a:pt x="19050" y="501777"/>
                  </a:cubicBezTo>
                  <a:lnTo>
                    <a:pt x="19050" y="482727"/>
                  </a:lnTo>
                  <a:lnTo>
                    <a:pt x="38100" y="482727"/>
                  </a:lnTo>
                  <a:cubicBezTo>
                    <a:pt x="38100" y="728218"/>
                    <a:pt x="237109" y="927354"/>
                    <a:pt x="482727" y="927354"/>
                  </a:cubicBezTo>
                  <a:cubicBezTo>
                    <a:pt x="728345" y="927354"/>
                    <a:pt x="927354" y="728218"/>
                    <a:pt x="927354" y="482727"/>
                  </a:cubicBezTo>
                  <a:cubicBezTo>
                    <a:pt x="927354" y="477647"/>
                    <a:pt x="929386" y="472821"/>
                    <a:pt x="932942" y="469265"/>
                  </a:cubicBezTo>
                  <a:lnTo>
                    <a:pt x="946404" y="482727"/>
                  </a:lnTo>
                  <a:lnTo>
                    <a:pt x="927354" y="482727"/>
                  </a:lnTo>
                  <a:cubicBezTo>
                    <a:pt x="927354" y="237109"/>
                    <a:pt x="728218" y="38100"/>
                    <a:pt x="482727" y="38100"/>
                  </a:cubicBezTo>
                  <a:cubicBezTo>
                    <a:pt x="480822" y="38100"/>
                    <a:pt x="478917" y="37846"/>
                    <a:pt x="477012" y="37211"/>
                  </a:cubicBezTo>
                  <a:lnTo>
                    <a:pt x="482727" y="19050"/>
                  </a:lnTo>
                  <a:lnTo>
                    <a:pt x="482727" y="38100"/>
                  </a:lnTo>
                  <a:cubicBezTo>
                    <a:pt x="237109" y="38100"/>
                    <a:pt x="38100" y="237109"/>
                    <a:pt x="38100" y="482727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843242" y="2220516"/>
            <a:ext cx="347662" cy="434727"/>
            <a:chOff x="0" y="0"/>
            <a:chExt cx="463550" cy="579637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463550" cy="579628"/>
            </a:xfrm>
            <a:custGeom>
              <a:avLst/>
              <a:gdLst/>
              <a:ahLst/>
              <a:cxnLst/>
              <a:rect r="r" b="b" t="t" l="l"/>
              <a:pathLst>
                <a:path h="579628" w="463550">
                  <a:moveTo>
                    <a:pt x="0" y="0"/>
                  </a:moveTo>
                  <a:lnTo>
                    <a:pt x="463550" y="0"/>
                  </a:lnTo>
                  <a:lnTo>
                    <a:pt x="463550" y="579628"/>
                  </a:lnTo>
                  <a:lnTo>
                    <a:pt x="0" y="579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89" t="0" r="-289" b="-1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596610" y="2107257"/>
            <a:ext cx="2898279" cy="402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49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자율 품질 검증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96610" y="2551211"/>
            <a:ext cx="887997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생성된 콘텐츠의 품질을 자동 평가하고, 기준 미달 시 재생성을 요청하는 순환 로직을 LangGraph로 추가하여 콘텐츠 완성도 극대화.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234660" y="4165998"/>
            <a:ext cx="260300" cy="1387079"/>
            <a:chOff x="0" y="0"/>
            <a:chExt cx="347067" cy="18494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308991" cy="1811274"/>
            </a:xfrm>
            <a:custGeom>
              <a:avLst/>
              <a:gdLst/>
              <a:ahLst/>
              <a:cxnLst/>
              <a:rect r="r" b="b" t="t" l="l"/>
              <a:pathLst>
                <a:path h="1811274" w="308991">
                  <a:moveTo>
                    <a:pt x="0" y="16764"/>
                  </a:moveTo>
                  <a:cubicBezTo>
                    <a:pt x="0" y="7493"/>
                    <a:pt x="6858" y="0"/>
                    <a:pt x="15240" y="0"/>
                  </a:cubicBezTo>
                  <a:lnTo>
                    <a:pt x="293751" y="0"/>
                  </a:lnTo>
                  <a:cubicBezTo>
                    <a:pt x="302133" y="0"/>
                    <a:pt x="308991" y="7493"/>
                    <a:pt x="308991" y="16764"/>
                  </a:cubicBezTo>
                  <a:lnTo>
                    <a:pt x="308991" y="1794510"/>
                  </a:lnTo>
                  <a:cubicBezTo>
                    <a:pt x="308991" y="1803781"/>
                    <a:pt x="302133" y="1811274"/>
                    <a:pt x="293751" y="1811274"/>
                  </a:cubicBezTo>
                  <a:lnTo>
                    <a:pt x="15240" y="1811274"/>
                  </a:lnTo>
                  <a:cubicBezTo>
                    <a:pt x="6858" y="1811274"/>
                    <a:pt x="0" y="1803781"/>
                    <a:pt x="0" y="179451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47091" cy="1849374"/>
            </a:xfrm>
            <a:custGeom>
              <a:avLst/>
              <a:gdLst/>
              <a:ahLst/>
              <a:cxnLst/>
              <a:rect r="r" b="b" t="t" l="l"/>
              <a:pathLst>
                <a:path h="1849374" w="347091">
                  <a:moveTo>
                    <a:pt x="0" y="35814"/>
                  </a:moveTo>
                  <a:cubicBezTo>
                    <a:pt x="0" y="17780"/>
                    <a:pt x="13716" y="0"/>
                    <a:pt x="34290" y="0"/>
                  </a:cubicBezTo>
                  <a:lnTo>
                    <a:pt x="312801" y="0"/>
                  </a:lnTo>
                  <a:lnTo>
                    <a:pt x="312801" y="19050"/>
                  </a:lnTo>
                  <a:lnTo>
                    <a:pt x="312801" y="0"/>
                  </a:lnTo>
                  <a:cubicBezTo>
                    <a:pt x="333375" y="0"/>
                    <a:pt x="347091" y="17780"/>
                    <a:pt x="347091" y="35814"/>
                  </a:cubicBezTo>
                  <a:lnTo>
                    <a:pt x="328041" y="35814"/>
                  </a:lnTo>
                  <a:lnTo>
                    <a:pt x="347091" y="35814"/>
                  </a:lnTo>
                  <a:lnTo>
                    <a:pt x="347091" y="1813560"/>
                  </a:lnTo>
                  <a:lnTo>
                    <a:pt x="328041" y="1813560"/>
                  </a:lnTo>
                  <a:lnTo>
                    <a:pt x="347091" y="1813560"/>
                  </a:lnTo>
                  <a:cubicBezTo>
                    <a:pt x="347091" y="1831594"/>
                    <a:pt x="333375" y="1849374"/>
                    <a:pt x="312801" y="1849374"/>
                  </a:cubicBezTo>
                  <a:lnTo>
                    <a:pt x="312801" y="1830324"/>
                  </a:lnTo>
                  <a:lnTo>
                    <a:pt x="312801" y="1849374"/>
                  </a:lnTo>
                  <a:lnTo>
                    <a:pt x="34290" y="1849374"/>
                  </a:lnTo>
                  <a:lnTo>
                    <a:pt x="34290" y="1830324"/>
                  </a:lnTo>
                  <a:lnTo>
                    <a:pt x="34290" y="1849374"/>
                  </a:lnTo>
                  <a:cubicBezTo>
                    <a:pt x="13716" y="1849374"/>
                    <a:pt x="0" y="1831594"/>
                    <a:pt x="0" y="1813560"/>
                  </a:cubicBezTo>
                  <a:lnTo>
                    <a:pt x="0" y="35814"/>
                  </a:lnTo>
                  <a:lnTo>
                    <a:pt x="19050" y="35814"/>
                  </a:lnTo>
                  <a:lnTo>
                    <a:pt x="0" y="35814"/>
                  </a:lnTo>
                  <a:moveTo>
                    <a:pt x="38100" y="35814"/>
                  </a:moveTo>
                  <a:lnTo>
                    <a:pt x="38100" y="1813560"/>
                  </a:lnTo>
                  <a:lnTo>
                    <a:pt x="19050" y="1813560"/>
                  </a:lnTo>
                  <a:lnTo>
                    <a:pt x="38100" y="1813560"/>
                  </a:lnTo>
                  <a:cubicBezTo>
                    <a:pt x="38100" y="1815465"/>
                    <a:pt x="34290" y="1811274"/>
                    <a:pt x="34290" y="1811274"/>
                  </a:cubicBezTo>
                  <a:lnTo>
                    <a:pt x="312801" y="1811274"/>
                  </a:lnTo>
                  <a:cubicBezTo>
                    <a:pt x="312801" y="1811274"/>
                    <a:pt x="308991" y="1815465"/>
                    <a:pt x="308991" y="1813560"/>
                  </a:cubicBezTo>
                  <a:lnTo>
                    <a:pt x="308991" y="35814"/>
                  </a:lnTo>
                  <a:cubicBezTo>
                    <a:pt x="308991" y="33909"/>
                    <a:pt x="312801" y="38100"/>
                    <a:pt x="312801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4290" y="38100"/>
                    <a:pt x="38100" y="33909"/>
                    <a:pt x="38100" y="35814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002786" y="4013895"/>
            <a:ext cx="724049" cy="724049"/>
            <a:chOff x="0" y="0"/>
            <a:chExt cx="965398" cy="96539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9050" y="19050"/>
              <a:ext cx="927354" cy="927354"/>
            </a:xfrm>
            <a:custGeom>
              <a:avLst/>
              <a:gdLst/>
              <a:ahLst/>
              <a:cxnLst/>
              <a:rect r="r" b="b" t="t" l="l"/>
              <a:pathLst>
                <a:path h="927354" w="927354">
                  <a:moveTo>
                    <a:pt x="0" y="463677"/>
                  </a:moveTo>
                  <a:cubicBezTo>
                    <a:pt x="0" y="207645"/>
                    <a:pt x="207645" y="0"/>
                    <a:pt x="463677" y="0"/>
                  </a:cubicBezTo>
                  <a:cubicBezTo>
                    <a:pt x="719709" y="0"/>
                    <a:pt x="927354" y="207645"/>
                    <a:pt x="927354" y="463677"/>
                  </a:cubicBezTo>
                  <a:cubicBezTo>
                    <a:pt x="927354" y="719709"/>
                    <a:pt x="719709" y="927354"/>
                    <a:pt x="463677" y="927354"/>
                  </a:cubicBezTo>
                  <a:cubicBezTo>
                    <a:pt x="207645" y="927354"/>
                    <a:pt x="0" y="719709"/>
                    <a:pt x="0" y="463677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65454" cy="965454"/>
            </a:xfrm>
            <a:custGeom>
              <a:avLst/>
              <a:gdLst/>
              <a:ahLst/>
              <a:cxnLst/>
              <a:rect r="r" b="b" t="t" l="l"/>
              <a:pathLst>
                <a:path h="965454" w="965454">
                  <a:moveTo>
                    <a:pt x="0" y="482727"/>
                  </a:moveTo>
                  <a:cubicBezTo>
                    <a:pt x="0" y="216154"/>
                    <a:pt x="216154" y="0"/>
                    <a:pt x="482727" y="0"/>
                  </a:cubicBezTo>
                  <a:cubicBezTo>
                    <a:pt x="484632" y="0"/>
                    <a:pt x="486537" y="254"/>
                    <a:pt x="488442" y="889"/>
                  </a:cubicBezTo>
                  <a:lnTo>
                    <a:pt x="482727" y="19050"/>
                  </a:lnTo>
                  <a:lnTo>
                    <a:pt x="482727" y="0"/>
                  </a:lnTo>
                  <a:cubicBezTo>
                    <a:pt x="749300" y="0"/>
                    <a:pt x="965454" y="216154"/>
                    <a:pt x="965454" y="482727"/>
                  </a:cubicBezTo>
                  <a:cubicBezTo>
                    <a:pt x="965454" y="487807"/>
                    <a:pt x="963422" y="492633"/>
                    <a:pt x="959866" y="496189"/>
                  </a:cubicBezTo>
                  <a:lnTo>
                    <a:pt x="946404" y="482727"/>
                  </a:lnTo>
                  <a:lnTo>
                    <a:pt x="965454" y="482727"/>
                  </a:lnTo>
                  <a:cubicBezTo>
                    <a:pt x="965454" y="749300"/>
                    <a:pt x="749300" y="965454"/>
                    <a:pt x="482727" y="965454"/>
                  </a:cubicBezTo>
                  <a:lnTo>
                    <a:pt x="482727" y="946404"/>
                  </a:lnTo>
                  <a:lnTo>
                    <a:pt x="482727" y="965454"/>
                  </a:lnTo>
                  <a:cubicBezTo>
                    <a:pt x="216154" y="965454"/>
                    <a:pt x="0" y="749300"/>
                    <a:pt x="0" y="482727"/>
                  </a:cubicBezTo>
                  <a:cubicBezTo>
                    <a:pt x="0" y="472186"/>
                    <a:pt x="8509" y="463677"/>
                    <a:pt x="19050" y="463677"/>
                  </a:cubicBezTo>
                  <a:lnTo>
                    <a:pt x="19050" y="482727"/>
                  </a:lnTo>
                  <a:lnTo>
                    <a:pt x="0" y="482727"/>
                  </a:lnTo>
                  <a:moveTo>
                    <a:pt x="38100" y="482727"/>
                  </a:moveTo>
                  <a:cubicBezTo>
                    <a:pt x="38100" y="493268"/>
                    <a:pt x="29591" y="501777"/>
                    <a:pt x="19050" y="501777"/>
                  </a:cubicBezTo>
                  <a:lnTo>
                    <a:pt x="19050" y="482727"/>
                  </a:lnTo>
                  <a:lnTo>
                    <a:pt x="38100" y="482727"/>
                  </a:lnTo>
                  <a:cubicBezTo>
                    <a:pt x="38100" y="728218"/>
                    <a:pt x="237109" y="927354"/>
                    <a:pt x="482727" y="927354"/>
                  </a:cubicBezTo>
                  <a:cubicBezTo>
                    <a:pt x="728345" y="927354"/>
                    <a:pt x="927354" y="728218"/>
                    <a:pt x="927354" y="482727"/>
                  </a:cubicBezTo>
                  <a:cubicBezTo>
                    <a:pt x="927354" y="477647"/>
                    <a:pt x="929386" y="472821"/>
                    <a:pt x="932942" y="469265"/>
                  </a:cubicBezTo>
                  <a:lnTo>
                    <a:pt x="946404" y="482727"/>
                  </a:lnTo>
                  <a:lnTo>
                    <a:pt x="927354" y="482727"/>
                  </a:lnTo>
                  <a:cubicBezTo>
                    <a:pt x="927354" y="237109"/>
                    <a:pt x="728218" y="38100"/>
                    <a:pt x="482727" y="38100"/>
                  </a:cubicBezTo>
                  <a:cubicBezTo>
                    <a:pt x="480822" y="38100"/>
                    <a:pt x="478917" y="37846"/>
                    <a:pt x="477012" y="37211"/>
                  </a:cubicBezTo>
                  <a:lnTo>
                    <a:pt x="482727" y="19050"/>
                  </a:lnTo>
                  <a:lnTo>
                    <a:pt x="482727" y="38100"/>
                  </a:lnTo>
                  <a:cubicBezTo>
                    <a:pt x="237109" y="38100"/>
                    <a:pt x="38100" y="237109"/>
                    <a:pt x="38100" y="482727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190905" y="4158555"/>
            <a:ext cx="347662" cy="434728"/>
            <a:chOff x="0" y="0"/>
            <a:chExt cx="463550" cy="579637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463550" cy="579628"/>
            </a:xfrm>
            <a:custGeom>
              <a:avLst/>
              <a:gdLst/>
              <a:ahLst/>
              <a:cxnLst/>
              <a:rect r="r" b="b" t="t" l="l"/>
              <a:pathLst>
                <a:path h="579628" w="463550">
                  <a:moveTo>
                    <a:pt x="0" y="0"/>
                  </a:moveTo>
                  <a:lnTo>
                    <a:pt x="463550" y="0"/>
                  </a:lnTo>
                  <a:lnTo>
                    <a:pt x="463550" y="579628"/>
                  </a:lnTo>
                  <a:lnTo>
                    <a:pt x="0" y="579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89" t="0" r="-289" b="-1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8944272" y="4045297"/>
            <a:ext cx="2898279" cy="402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49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비용 최적화 자동화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44272" y="4489251"/>
            <a:ext cx="8532316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LangGraph의 상태 관리 노드를 활용하여 LLM 호출 전후의 토큰 사용량을 실시간 체크하고, 동적으로 비용 효율적인 모델 선택.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582471" y="6104036"/>
            <a:ext cx="260300" cy="1387079"/>
            <a:chOff x="0" y="0"/>
            <a:chExt cx="347067" cy="184943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9050" y="19050"/>
              <a:ext cx="308991" cy="1811274"/>
            </a:xfrm>
            <a:custGeom>
              <a:avLst/>
              <a:gdLst/>
              <a:ahLst/>
              <a:cxnLst/>
              <a:rect r="r" b="b" t="t" l="l"/>
              <a:pathLst>
                <a:path h="1811274" w="308991">
                  <a:moveTo>
                    <a:pt x="0" y="16764"/>
                  </a:moveTo>
                  <a:cubicBezTo>
                    <a:pt x="0" y="7493"/>
                    <a:pt x="6858" y="0"/>
                    <a:pt x="15240" y="0"/>
                  </a:cubicBezTo>
                  <a:lnTo>
                    <a:pt x="293751" y="0"/>
                  </a:lnTo>
                  <a:cubicBezTo>
                    <a:pt x="302133" y="0"/>
                    <a:pt x="308991" y="7493"/>
                    <a:pt x="308991" y="16764"/>
                  </a:cubicBezTo>
                  <a:lnTo>
                    <a:pt x="308991" y="1794510"/>
                  </a:lnTo>
                  <a:cubicBezTo>
                    <a:pt x="308991" y="1803781"/>
                    <a:pt x="302133" y="1811274"/>
                    <a:pt x="293751" y="1811274"/>
                  </a:cubicBezTo>
                  <a:lnTo>
                    <a:pt x="15240" y="1811274"/>
                  </a:lnTo>
                  <a:cubicBezTo>
                    <a:pt x="6858" y="1811274"/>
                    <a:pt x="0" y="1803781"/>
                    <a:pt x="0" y="179451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47091" cy="1849374"/>
            </a:xfrm>
            <a:custGeom>
              <a:avLst/>
              <a:gdLst/>
              <a:ahLst/>
              <a:cxnLst/>
              <a:rect r="r" b="b" t="t" l="l"/>
              <a:pathLst>
                <a:path h="1849374" w="347091">
                  <a:moveTo>
                    <a:pt x="0" y="35814"/>
                  </a:moveTo>
                  <a:cubicBezTo>
                    <a:pt x="0" y="17780"/>
                    <a:pt x="13716" y="0"/>
                    <a:pt x="34290" y="0"/>
                  </a:cubicBezTo>
                  <a:lnTo>
                    <a:pt x="312801" y="0"/>
                  </a:lnTo>
                  <a:lnTo>
                    <a:pt x="312801" y="19050"/>
                  </a:lnTo>
                  <a:lnTo>
                    <a:pt x="312801" y="0"/>
                  </a:lnTo>
                  <a:cubicBezTo>
                    <a:pt x="333375" y="0"/>
                    <a:pt x="347091" y="17780"/>
                    <a:pt x="347091" y="35814"/>
                  </a:cubicBezTo>
                  <a:lnTo>
                    <a:pt x="328041" y="35814"/>
                  </a:lnTo>
                  <a:lnTo>
                    <a:pt x="347091" y="35814"/>
                  </a:lnTo>
                  <a:lnTo>
                    <a:pt x="347091" y="1813560"/>
                  </a:lnTo>
                  <a:lnTo>
                    <a:pt x="328041" y="1813560"/>
                  </a:lnTo>
                  <a:lnTo>
                    <a:pt x="347091" y="1813560"/>
                  </a:lnTo>
                  <a:cubicBezTo>
                    <a:pt x="347091" y="1831594"/>
                    <a:pt x="333375" y="1849374"/>
                    <a:pt x="312801" y="1849374"/>
                  </a:cubicBezTo>
                  <a:lnTo>
                    <a:pt x="312801" y="1830324"/>
                  </a:lnTo>
                  <a:lnTo>
                    <a:pt x="312801" y="1849374"/>
                  </a:lnTo>
                  <a:lnTo>
                    <a:pt x="34290" y="1849374"/>
                  </a:lnTo>
                  <a:lnTo>
                    <a:pt x="34290" y="1830324"/>
                  </a:lnTo>
                  <a:lnTo>
                    <a:pt x="34290" y="1849374"/>
                  </a:lnTo>
                  <a:cubicBezTo>
                    <a:pt x="13716" y="1849374"/>
                    <a:pt x="0" y="1831594"/>
                    <a:pt x="0" y="1813560"/>
                  </a:cubicBezTo>
                  <a:lnTo>
                    <a:pt x="0" y="35814"/>
                  </a:lnTo>
                  <a:lnTo>
                    <a:pt x="19050" y="35814"/>
                  </a:lnTo>
                  <a:lnTo>
                    <a:pt x="0" y="35814"/>
                  </a:lnTo>
                  <a:moveTo>
                    <a:pt x="38100" y="35814"/>
                  </a:moveTo>
                  <a:lnTo>
                    <a:pt x="38100" y="1813560"/>
                  </a:lnTo>
                  <a:lnTo>
                    <a:pt x="19050" y="1813560"/>
                  </a:lnTo>
                  <a:lnTo>
                    <a:pt x="38100" y="1813560"/>
                  </a:lnTo>
                  <a:cubicBezTo>
                    <a:pt x="38100" y="1815465"/>
                    <a:pt x="34290" y="1811274"/>
                    <a:pt x="34290" y="1811274"/>
                  </a:cubicBezTo>
                  <a:lnTo>
                    <a:pt x="312801" y="1811274"/>
                  </a:lnTo>
                  <a:cubicBezTo>
                    <a:pt x="312801" y="1811274"/>
                    <a:pt x="308991" y="1815465"/>
                    <a:pt x="308991" y="1813560"/>
                  </a:cubicBezTo>
                  <a:lnTo>
                    <a:pt x="308991" y="35814"/>
                  </a:lnTo>
                  <a:cubicBezTo>
                    <a:pt x="308991" y="33909"/>
                    <a:pt x="312801" y="38100"/>
                    <a:pt x="312801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4290" y="38100"/>
                    <a:pt x="38100" y="33909"/>
                    <a:pt x="38100" y="35814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8350597" y="5951935"/>
            <a:ext cx="724049" cy="724049"/>
            <a:chOff x="0" y="0"/>
            <a:chExt cx="965398" cy="96539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19050" y="19050"/>
              <a:ext cx="927354" cy="927354"/>
            </a:xfrm>
            <a:custGeom>
              <a:avLst/>
              <a:gdLst/>
              <a:ahLst/>
              <a:cxnLst/>
              <a:rect r="r" b="b" t="t" l="l"/>
              <a:pathLst>
                <a:path h="927354" w="927354">
                  <a:moveTo>
                    <a:pt x="0" y="463677"/>
                  </a:moveTo>
                  <a:cubicBezTo>
                    <a:pt x="0" y="207645"/>
                    <a:pt x="207645" y="0"/>
                    <a:pt x="463677" y="0"/>
                  </a:cubicBezTo>
                  <a:cubicBezTo>
                    <a:pt x="719709" y="0"/>
                    <a:pt x="927354" y="207645"/>
                    <a:pt x="927354" y="463677"/>
                  </a:cubicBezTo>
                  <a:cubicBezTo>
                    <a:pt x="927354" y="719709"/>
                    <a:pt x="719709" y="927354"/>
                    <a:pt x="463677" y="927354"/>
                  </a:cubicBezTo>
                  <a:cubicBezTo>
                    <a:pt x="207645" y="927354"/>
                    <a:pt x="0" y="719709"/>
                    <a:pt x="0" y="463677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65454" cy="965454"/>
            </a:xfrm>
            <a:custGeom>
              <a:avLst/>
              <a:gdLst/>
              <a:ahLst/>
              <a:cxnLst/>
              <a:rect r="r" b="b" t="t" l="l"/>
              <a:pathLst>
                <a:path h="965454" w="965454">
                  <a:moveTo>
                    <a:pt x="0" y="482727"/>
                  </a:moveTo>
                  <a:cubicBezTo>
                    <a:pt x="0" y="216154"/>
                    <a:pt x="216154" y="0"/>
                    <a:pt x="482727" y="0"/>
                  </a:cubicBezTo>
                  <a:cubicBezTo>
                    <a:pt x="484632" y="0"/>
                    <a:pt x="486537" y="254"/>
                    <a:pt x="488442" y="889"/>
                  </a:cubicBezTo>
                  <a:lnTo>
                    <a:pt x="482727" y="19050"/>
                  </a:lnTo>
                  <a:lnTo>
                    <a:pt x="482727" y="0"/>
                  </a:lnTo>
                  <a:cubicBezTo>
                    <a:pt x="749300" y="0"/>
                    <a:pt x="965454" y="216154"/>
                    <a:pt x="965454" y="482727"/>
                  </a:cubicBezTo>
                  <a:cubicBezTo>
                    <a:pt x="965454" y="487807"/>
                    <a:pt x="963422" y="492633"/>
                    <a:pt x="959866" y="496189"/>
                  </a:cubicBezTo>
                  <a:lnTo>
                    <a:pt x="946404" y="482727"/>
                  </a:lnTo>
                  <a:lnTo>
                    <a:pt x="965454" y="482727"/>
                  </a:lnTo>
                  <a:cubicBezTo>
                    <a:pt x="965454" y="749300"/>
                    <a:pt x="749300" y="965454"/>
                    <a:pt x="482727" y="965454"/>
                  </a:cubicBezTo>
                  <a:lnTo>
                    <a:pt x="482727" y="946404"/>
                  </a:lnTo>
                  <a:lnTo>
                    <a:pt x="482727" y="965454"/>
                  </a:lnTo>
                  <a:cubicBezTo>
                    <a:pt x="216154" y="965454"/>
                    <a:pt x="0" y="749300"/>
                    <a:pt x="0" y="482727"/>
                  </a:cubicBezTo>
                  <a:cubicBezTo>
                    <a:pt x="0" y="472186"/>
                    <a:pt x="8509" y="463677"/>
                    <a:pt x="19050" y="463677"/>
                  </a:cubicBezTo>
                  <a:lnTo>
                    <a:pt x="19050" y="482727"/>
                  </a:lnTo>
                  <a:lnTo>
                    <a:pt x="0" y="482727"/>
                  </a:lnTo>
                  <a:moveTo>
                    <a:pt x="38100" y="482727"/>
                  </a:moveTo>
                  <a:cubicBezTo>
                    <a:pt x="38100" y="493268"/>
                    <a:pt x="29591" y="501777"/>
                    <a:pt x="19050" y="501777"/>
                  </a:cubicBezTo>
                  <a:lnTo>
                    <a:pt x="19050" y="482727"/>
                  </a:lnTo>
                  <a:lnTo>
                    <a:pt x="38100" y="482727"/>
                  </a:lnTo>
                  <a:cubicBezTo>
                    <a:pt x="38100" y="728218"/>
                    <a:pt x="237109" y="927354"/>
                    <a:pt x="482727" y="927354"/>
                  </a:cubicBezTo>
                  <a:cubicBezTo>
                    <a:pt x="728345" y="927354"/>
                    <a:pt x="927354" y="728218"/>
                    <a:pt x="927354" y="482727"/>
                  </a:cubicBezTo>
                  <a:cubicBezTo>
                    <a:pt x="927354" y="477647"/>
                    <a:pt x="929386" y="472821"/>
                    <a:pt x="932942" y="469265"/>
                  </a:cubicBezTo>
                  <a:lnTo>
                    <a:pt x="946404" y="482727"/>
                  </a:lnTo>
                  <a:lnTo>
                    <a:pt x="927354" y="482727"/>
                  </a:lnTo>
                  <a:cubicBezTo>
                    <a:pt x="927354" y="237109"/>
                    <a:pt x="728218" y="38100"/>
                    <a:pt x="482727" y="38100"/>
                  </a:cubicBezTo>
                  <a:cubicBezTo>
                    <a:pt x="480822" y="38100"/>
                    <a:pt x="478917" y="37846"/>
                    <a:pt x="477012" y="37211"/>
                  </a:cubicBezTo>
                  <a:lnTo>
                    <a:pt x="482727" y="19050"/>
                  </a:lnTo>
                  <a:lnTo>
                    <a:pt x="482727" y="38100"/>
                  </a:lnTo>
                  <a:cubicBezTo>
                    <a:pt x="237109" y="38100"/>
                    <a:pt x="38100" y="237109"/>
                    <a:pt x="38100" y="482727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8538716" y="6096595"/>
            <a:ext cx="347662" cy="434728"/>
            <a:chOff x="0" y="0"/>
            <a:chExt cx="463550" cy="579637"/>
          </a:xfrm>
        </p:grpSpPr>
        <p:sp>
          <p:nvSpPr>
            <p:cNvPr name="Freeform 38" id="38" descr="preencoded.png"/>
            <p:cNvSpPr/>
            <p:nvPr/>
          </p:nvSpPr>
          <p:spPr>
            <a:xfrm flipH="false" flipV="false" rot="0">
              <a:off x="0" y="0"/>
              <a:ext cx="463550" cy="579628"/>
            </a:xfrm>
            <a:custGeom>
              <a:avLst/>
              <a:gdLst/>
              <a:ahLst/>
              <a:cxnLst/>
              <a:rect r="r" b="b" t="t" l="l"/>
              <a:pathLst>
                <a:path h="579628" w="463550">
                  <a:moveTo>
                    <a:pt x="0" y="0"/>
                  </a:moveTo>
                  <a:lnTo>
                    <a:pt x="463550" y="0"/>
                  </a:lnTo>
                  <a:lnTo>
                    <a:pt x="463550" y="579628"/>
                  </a:lnTo>
                  <a:lnTo>
                    <a:pt x="0" y="579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89" t="0" r="-289" b="-1"/>
              </a:stretch>
            </a:blipFill>
          </p:spPr>
        </p:sp>
      </p:grpSp>
      <p:sp>
        <p:nvSpPr>
          <p:cNvPr name="TextBox 39" id="39"/>
          <p:cNvSpPr txBox="true"/>
          <p:nvPr/>
        </p:nvSpPr>
        <p:spPr>
          <a:xfrm rot="0">
            <a:off x="9292084" y="5983337"/>
            <a:ext cx="2898279" cy="402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49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추천 시스템 확장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292084" y="6427291"/>
            <a:ext cx="818450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사용자별 맞춤형 건강 콘텐츠 추천 모델을 개발하여 서비스 만족도 향상 및 개인화된 건강 관리 경험 제공.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7669411" y="7737722"/>
            <a:ext cx="9807179" cy="1726704"/>
            <a:chOff x="0" y="0"/>
            <a:chExt cx="13076238" cy="230227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3076174" cy="2302256"/>
            </a:xfrm>
            <a:custGeom>
              <a:avLst/>
              <a:gdLst/>
              <a:ahLst/>
              <a:cxnLst/>
              <a:rect r="r" b="b" t="t" l="l"/>
              <a:pathLst>
                <a:path h="2302256" w="13076174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13060935" y="0"/>
                  </a:lnTo>
                  <a:cubicBezTo>
                    <a:pt x="13069317" y="0"/>
                    <a:pt x="13076174" y="6858"/>
                    <a:pt x="13076174" y="15240"/>
                  </a:cubicBezTo>
                  <a:lnTo>
                    <a:pt x="13076174" y="2287016"/>
                  </a:lnTo>
                  <a:cubicBezTo>
                    <a:pt x="13076174" y="2295398"/>
                    <a:pt x="13069317" y="2302256"/>
                    <a:pt x="13060935" y="2302256"/>
                  </a:cubicBezTo>
                  <a:lnTo>
                    <a:pt x="15240" y="2302256"/>
                  </a:lnTo>
                  <a:cubicBezTo>
                    <a:pt x="6858" y="2302256"/>
                    <a:pt x="0" y="2295398"/>
                    <a:pt x="0" y="2287016"/>
                  </a:cubicBezTo>
                  <a:close/>
                </a:path>
              </a:pathLst>
            </a:custGeom>
            <a:solidFill>
              <a:srgbClr val="C1F1E5"/>
            </a:solid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7901136" y="8091190"/>
            <a:ext cx="289769" cy="231725"/>
            <a:chOff x="0" y="0"/>
            <a:chExt cx="386358" cy="308967"/>
          </a:xfrm>
        </p:grpSpPr>
        <p:sp>
          <p:nvSpPr>
            <p:cNvPr name="Freeform 44" id="44" descr="preencoded.png"/>
            <p:cNvSpPr/>
            <p:nvPr/>
          </p:nvSpPr>
          <p:spPr>
            <a:xfrm flipH="false" flipV="false" rot="0">
              <a:off x="0" y="0"/>
              <a:ext cx="386334" cy="308991"/>
            </a:xfrm>
            <a:custGeom>
              <a:avLst/>
              <a:gdLst/>
              <a:ahLst/>
              <a:cxnLst/>
              <a:rect r="r" b="b" t="t" l="l"/>
              <a:pathLst>
                <a:path h="308991" w="386334">
                  <a:moveTo>
                    <a:pt x="0" y="0"/>
                  </a:moveTo>
                  <a:lnTo>
                    <a:pt x="386334" y="0"/>
                  </a:lnTo>
                  <a:lnTo>
                    <a:pt x="386334" y="308991"/>
                  </a:lnTo>
                  <a:lnTo>
                    <a:pt x="0" y="308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9" r="-6" b="-11"/>
              </a:stretch>
            </a:blip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8422630" y="7951142"/>
            <a:ext cx="8822234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자체 평가:</a:t>
            </a:r>
            <a:r>
              <a:rPr lang="en-US" sz="1812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Streamlit 기반 통합 개발 환경 사용으로 백엔드와 프론트엔드 로직이 명확히 분리되지 못한 부분이 있었습니다. 첫 프로젝트를 진행하는 초보 개발자로서의 경험 부족에서 비롯된 실수이며, 향후 더욱 견고하고 모듈화된 아키텍처 설계를 목표로 하겠습니다.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87" r="0" b="2187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87" r="0" b="2187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87" r="0" b="2187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87" r="0" b="2187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2187" r="0" b="2187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6D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A4B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2408296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970" y="172752"/>
            <a:ext cx="17941074" cy="9941496"/>
            <a:chOff x="0" y="0"/>
            <a:chExt cx="4725221" cy="26183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25221" cy="2618336"/>
            </a:xfrm>
            <a:custGeom>
              <a:avLst/>
              <a:gdLst/>
              <a:ahLst/>
              <a:cxnLst/>
              <a:rect r="r" b="b" t="t" l="l"/>
              <a:pathLst>
                <a:path h="2618336" w="4725221">
                  <a:moveTo>
                    <a:pt x="0" y="0"/>
                  </a:moveTo>
                  <a:lnTo>
                    <a:pt x="4725221" y="0"/>
                  </a:lnTo>
                  <a:lnTo>
                    <a:pt x="4725221" y="2618336"/>
                  </a:lnTo>
                  <a:lnTo>
                    <a:pt x="0" y="2618336"/>
                  </a:lnTo>
                  <a:close/>
                </a:path>
              </a:pathLst>
            </a:custGeom>
            <a:solidFill>
              <a:srgbClr val="FAF8F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725221" cy="2618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134175" y="1930787"/>
            <a:ext cx="3996663" cy="2737714"/>
          </a:xfrm>
          <a:custGeom>
            <a:avLst/>
            <a:gdLst/>
            <a:ahLst/>
            <a:cxnLst/>
            <a:rect r="r" b="b" t="t" l="l"/>
            <a:pathLst>
              <a:path h="2737714" w="3996663">
                <a:moveTo>
                  <a:pt x="0" y="0"/>
                </a:moveTo>
                <a:lnTo>
                  <a:pt x="3996664" y="0"/>
                </a:lnTo>
                <a:lnTo>
                  <a:pt x="3996664" y="2737714"/>
                </a:lnTo>
                <a:lnTo>
                  <a:pt x="0" y="2737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74631" y="5074285"/>
            <a:ext cx="9115752" cy="206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0"/>
              </a:lnSpc>
            </a:pPr>
            <a:r>
              <a:rPr lang="en-US" sz="7910" spc="-672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경청해 주셔서</a:t>
            </a:r>
          </a:p>
          <a:p>
            <a:pPr algn="ctr">
              <a:lnSpc>
                <a:spcPts val="7910"/>
              </a:lnSpc>
            </a:pPr>
            <a:r>
              <a:rPr lang="en-US" sz="7910" spc="-672">
                <a:solidFill>
                  <a:srgbClr val="231F20"/>
                </a:solidFill>
                <a:latin typeface="210 다락방"/>
                <a:ea typeface="210 다락방"/>
                <a:cs typeface="210 다락방"/>
                <a:sym typeface="210 다락방"/>
              </a:rPr>
              <a:t>감사합니다!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52070" y="1915865"/>
            <a:ext cx="7088237" cy="1018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9"/>
              </a:lnSpc>
            </a:pPr>
            <a:r>
              <a:rPr lang="en-US" sz="64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헬스케어 5070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2070" y="3126098"/>
            <a:ext cx="6369574" cy="53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49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지혜로운 황혼을 위한 AI 건강 비서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388951"/>
            <a:ext cx="9445526" cy="112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8"/>
              </a:lnSpc>
            </a:pPr>
            <a:r>
              <a:rPr lang="en-US" sz="2787">
                <a:solidFill>
                  <a:srgbClr val="333F70"/>
                </a:solidFill>
                <a:latin typeface="Nanum Square"/>
                <a:ea typeface="Nanum Square"/>
                <a:cs typeface="Nanum Square"/>
                <a:sym typeface="Nanum Square"/>
              </a:rPr>
              <a:t>50~70대를 위한 맞춤형 건강 정보 자동 생성 시스템으로 정보 </a:t>
            </a:r>
          </a:p>
          <a:p>
            <a:pPr algn="l">
              <a:lnSpc>
                <a:spcPts val="4539"/>
              </a:lnSpc>
            </a:pPr>
            <a:r>
              <a:rPr lang="en-US" sz="2787">
                <a:solidFill>
                  <a:srgbClr val="333F70"/>
                </a:solidFill>
                <a:latin typeface="Nanum Square"/>
                <a:ea typeface="Nanum Square"/>
                <a:cs typeface="Nanum Square"/>
                <a:sym typeface="Nanum Square"/>
              </a:rPr>
              <a:t>접근성을 혁신하고 콘텐츠 제작자의 생산성을 극대화합니다.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8288000" cy="3048149"/>
            <a:chOff x="0" y="0"/>
            <a:chExt cx="24384000" cy="4064198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4384000" cy="4064254"/>
            </a:xfrm>
            <a:custGeom>
              <a:avLst/>
              <a:gdLst/>
              <a:ahLst/>
              <a:cxnLst/>
              <a:rect r="r" b="b" t="t" l="l"/>
              <a:pathLst>
                <a:path h="406425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064254"/>
                  </a:lnTo>
                  <a:lnTo>
                    <a:pt x="0" y="4064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53380" y="3670995"/>
            <a:ext cx="609629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750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 핵심 정보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39092" y="4832002"/>
            <a:ext cx="8197304" cy="2027336"/>
            <a:chOff x="0" y="0"/>
            <a:chExt cx="10929738" cy="27031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9050" y="19050"/>
              <a:ext cx="10891648" cy="2664968"/>
            </a:xfrm>
            <a:custGeom>
              <a:avLst/>
              <a:gdLst/>
              <a:ahLst/>
              <a:cxnLst/>
              <a:rect r="r" b="b" t="t" l="l"/>
              <a:pathLst>
                <a:path h="2664968" w="10891648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10876280" y="0"/>
                  </a:lnTo>
                  <a:cubicBezTo>
                    <a:pt x="10884789" y="0"/>
                    <a:pt x="10891648" y="6858"/>
                    <a:pt x="10891648" y="15240"/>
                  </a:cubicBezTo>
                  <a:lnTo>
                    <a:pt x="10891648" y="2649728"/>
                  </a:lnTo>
                  <a:cubicBezTo>
                    <a:pt x="10891648" y="2658110"/>
                    <a:pt x="10884789" y="2664968"/>
                    <a:pt x="10876280" y="2664968"/>
                  </a:cubicBezTo>
                  <a:lnTo>
                    <a:pt x="15367" y="2664968"/>
                  </a:lnTo>
                  <a:cubicBezTo>
                    <a:pt x="6858" y="2664968"/>
                    <a:pt x="0" y="2658110"/>
                    <a:pt x="0" y="2649728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929748" cy="2703068"/>
            </a:xfrm>
            <a:custGeom>
              <a:avLst/>
              <a:gdLst/>
              <a:ahLst/>
              <a:cxnLst/>
              <a:rect r="r" b="b" t="t" l="l"/>
              <a:pathLst>
                <a:path h="2703068" w="10929748">
                  <a:moveTo>
                    <a:pt x="0" y="34290"/>
                  </a:moveTo>
                  <a:cubicBezTo>
                    <a:pt x="0" y="15113"/>
                    <a:pt x="15621" y="0"/>
                    <a:pt x="34417" y="0"/>
                  </a:cubicBezTo>
                  <a:lnTo>
                    <a:pt x="10895330" y="0"/>
                  </a:lnTo>
                  <a:lnTo>
                    <a:pt x="10895330" y="19050"/>
                  </a:lnTo>
                  <a:lnTo>
                    <a:pt x="10895330" y="0"/>
                  </a:lnTo>
                  <a:cubicBezTo>
                    <a:pt x="10914126" y="0"/>
                    <a:pt x="10929748" y="15113"/>
                    <a:pt x="10929748" y="34290"/>
                  </a:cubicBezTo>
                  <a:lnTo>
                    <a:pt x="10910698" y="34290"/>
                  </a:lnTo>
                  <a:lnTo>
                    <a:pt x="10929748" y="34290"/>
                  </a:lnTo>
                  <a:lnTo>
                    <a:pt x="10929748" y="2668778"/>
                  </a:lnTo>
                  <a:lnTo>
                    <a:pt x="10910698" y="2668778"/>
                  </a:lnTo>
                  <a:lnTo>
                    <a:pt x="10929748" y="2668778"/>
                  </a:lnTo>
                  <a:cubicBezTo>
                    <a:pt x="10929748" y="2687955"/>
                    <a:pt x="10914126" y="2703068"/>
                    <a:pt x="10895330" y="2703068"/>
                  </a:cubicBezTo>
                  <a:lnTo>
                    <a:pt x="10895330" y="2684018"/>
                  </a:lnTo>
                  <a:lnTo>
                    <a:pt x="10895330" y="2703068"/>
                  </a:lnTo>
                  <a:lnTo>
                    <a:pt x="34417" y="2703068"/>
                  </a:lnTo>
                  <a:lnTo>
                    <a:pt x="34417" y="2684018"/>
                  </a:lnTo>
                  <a:lnTo>
                    <a:pt x="34417" y="2703068"/>
                  </a:lnTo>
                  <a:cubicBezTo>
                    <a:pt x="15621" y="2703068"/>
                    <a:pt x="0" y="2687955"/>
                    <a:pt x="0" y="2668778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2668778"/>
                  </a:lnTo>
                  <a:lnTo>
                    <a:pt x="19050" y="2668778"/>
                  </a:lnTo>
                  <a:lnTo>
                    <a:pt x="38100" y="2668778"/>
                  </a:lnTo>
                  <a:cubicBezTo>
                    <a:pt x="38100" y="2666492"/>
                    <a:pt x="36322" y="2664968"/>
                    <a:pt x="34417" y="2664968"/>
                  </a:cubicBezTo>
                  <a:lnTo>
                    <a:pt x="10895330" y="2664968"/>
                  </a:lnTo>
                  <a:cubicBezTo>
                    <a:pt x="10893552" y="2664968"/>
                    <a:pt x="10891648" y="2666492"/>
                    <a:pt x="10891648" y="2668778"/>
                  </a:cubicBezTo>
                  <a:lnTo>
                    <a:pt x="10891648" y="34290"/>
                  </a:lnTo>
                  <a:cubicBezTo>
                    <a:pt x="10891648" y="36576"/>
                    <a:pt x="10893425" y="38100"/>
                    <a:pt x="10895330" y="38100"/>
                  </a:cubicBezTo>
                  <a:lnTo>
                    <a:pt x="34417" y="38100"/>
                  </a:lnTo>
                  <a:lnTo>
                    <a:pt x="34417" y="19050"/>
                  </a:lnTo>
                  <a:lnTo>
                    <a:pt x="34417" y="38100"/>
                  </a:lnTo>
                  <a:cubicBezTo>
                    <a:pt x="36322" y="38100"/>
                    <a:pt x="38100" y="36576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25736" y="5099596"/>
            <a:ext cx="3048149" cy="42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8"/>
              </a:lnSpc>
            </a:pPr>
            <a:r>
              <a:rPr lang="en-US" sz="2674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개발 기간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5736" y="5560219"/>
            <a:ext cx="762401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2025.09.22 ~ 11.03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5736" y="6096744"/>
            <a:ext cx="762401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총 7주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251602" y="4832002"/>
            <a:ext cx="8197304" cy="2027336"/>
            <a:chOff x="0" y="0"/>
            <a:chExt cx="10929738" cy="27031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0891648" cy="2664968"/>
            </a:xfrm>
            <a:custGeom>
              <a:avLst/>
              <a:gdLst/>
              <a:ahLst/>
              <a:cxnLst/>
              <a:rect r="r" b="b" t="t" l="l"/>
              <a:pathLst>
                <a:path h="2664968" w="10891648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10876280" y="0"/>
                  </a:lnTo>
                  <a:cubicBezTo>
                    <a:pt x="10884789" y="0"/>
                    <a:pt x="10891648" y="6858"/>
                    <a:pt x="10891648" y="15240"/>
                  </a:cubicBezTo>
                  <a:lnTo>
                    <a:pt x="10891648" y="2649728"/>
                  </a:lnTo>
                  <a:cubicBezTo>
                    <a:pt x="10891648" y="2658110"/>
                    <a:pt x="10884789" y="2664968"/>
                    <a:pt x="10876280" y="2664968"/>
                  </a:cubicBezTo>
                  <a:lnTo>
                    <a:pt x="15367" y="2664968"/>
                  </a:lnTo>
                  <a:cubicBezTo>
                    <a:pt x="6858" y="2664968"/>
                    <a:pt x="0" y="2658110"/>
                    <a:pt x="0" y="2649728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29748" cy="2703068"/>
            </a:xfrm>
            <a:custGeom>
              <a:avLst/>
              <a:gdLst/>
              <a:ahLst/>
              <a:cxnLst/>
              <a:rect r="r" b="b" t="t" l="l"/>
              <a:pathLst>
                <a:path h="2703068" w="10929748">
                  <a:moveTo>
                    <a:pt x="0" y="34290"/>
                  </a:moveTo>
                  <a:cubicBezTo>
                    <a:pt x="0" y="15113"/>
                    <a:pt x="15621" y="0"/>
                    <a:pt x="34417" y="0"/>
                  </a:cubicBezTo>
                  <a:lnTo>
                    <a:pt x="10895330" y="0"/>
                  </a:lnTo>
                  <a:lnTo>
                    <a:pt x="10895330" y="19050"/>
                  </a:lnTo>
                  <a:lnTo>
                    <a:pt x="10895330" y="0"/>
                  </a:lnTo>
                  <a:cubicBezTo>
                    <a:pt x="10914126" y="0"/>
                    <a:pt x="10929748" y="15113"/>
                    <a:pt x="10929748" y="34290"/>
                  </a:cubicBezTo>
                  <a:lnTo>
                    <a:pt x="10910698" y="34290"/>
                  </a:lnTo>
                  <a:lnTo>
                    <a:pt x="10929748" y="34290"/>
                  </a:lnTo>
                  <a:lnTo>
                    <a:pt x="10929748" y="2668778"/>
                  </a:lnTo>
                  <a:lnTo>
                    <a:pt x="10910698" y="2668778"/>
                  </a:lnTo>
                  <a:lnTo>
                    <a:pt x="10929748" y="2668778"/>
                  </a:lnTo>
                  <a:cubicBezTo>
                    <a:pt x="10929748" y="2687955"/>
                    <a:pt x="10914126" y="2703068"/>
                    <a:pt x="10895330" y="2703068"/>
                  </a:cubicBezTo>
                  <a:lnTo>
                    <a:pt x="10895330" y="2684018"/>
                  </a:lnTo>
                  <a:lnTo>
                    <a:pt x="10895330" y="2703068"/>
                  </a:lnTo>
                  <a:lnTo>
                    <a:pt x="34417" y="2703068"/>
                  </a:lnTo>
                  <a:lnTo>
                    <a:pt x="34417" y="2684018"/>
                  </a:lnTo>
                  <a:lnTo>
                    <a:pt x="34417" y="2703068"/>
                  </a:lnTo>
                  <a:cubicBezTo>
                    <a:pt x="15621" y="2703068"/>
                    <a:pt x="0" y="2687955"/>
                    <a:pt x="0" y="2668778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2668778"/>
                  </a:lnTo>
                  <a:lnTo>
                    <a:pt x="19050" y="2668778"/>
                  </a:lnTo>
                  <a:lnTo>
                    <a:pt x="38100" y="2668778"/>
                  </a:lnTo>
                  <a:cubicBezTo>
                    <a:pt x="38100" y="2666492"/>
                    <a:pt x="36322" y="2664968"/>
                    <a:pt x="34417" y="2664968"/>
                  </a:cubicBezTo>
                  <a:lnTo>
                    <a:pt x="10895330" y="2664968"/>
                  </a:lnTo>
                  <a:cubicBezTo>
                    <a:pt x="10893552" y="2664968"/>
                    <a:pt x="10891648" y="2666492"/>
                    <a:pt x="10891648" y="2668778"/>
                  </a:cubicBezTo>
                  <a:lnTo>
                    <a:pt x="10891648" y="34290"/>
                  </a:lnTo>
                  <a:cubicBezTo>
                    <a:pt x="10891648" y="36576"/>
                    <a:pt x="10893425" y="38100"/>
                    <a:pt x="10895330" y="38100"/>
                  </a:cubicBezTo>
                  <a:lnTo>
                    <a:pt x="34417" y="38100"/>
                  </a:lnTo>
                  <a:lnTo>
                    <a:pt x="34417" y="19050"/>
                  </a:lnTo>
                  <a:lnTo>
                    <a:pt x="34417" y="38100"/>
                  </a:lnTo>
                  <a:cubicBezTo>
                    <a:pt x="36322" y="38100"/>
                    <a:pt x="38100" y="36576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538246" y="5099596"/>
            <a:ext cx="3048149" cy="42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8"/>
              </a:lnSpc>
            </a:pPr>
            <a:r>
              <a:rPr lang="en-US" sz="2674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팀 구성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38246" y="5560219"/>
            <a:ext cx="762401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총 4명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38246" y="6096744"/>
            <a:ext cx="762401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정동화(팀장), 손강열, 오진방, 김지연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39092" y="7074545"/>
            <a:ext cx="8197304" cy="2563862"/>
            <a:chOff x="0" y="0"/>
            <a:chExt cx="10929738" cy="34184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9050" y="19050"/>
              <a:ext cx="10891648" cy="3380359"/>
            </a:xfrm>
            <a:custGeom>
              <a:avLst/>
              <a:gdLst/>
              <a:ahLst/>
              <a:cxnLst/>
              <a:rect r="r" b="b" t="t" l="l"/>
              <a:pathLst>
                <a:path h="3380359" w="10891648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10876280" y="0"/>
                  </a:lnTo>
                  <a:cubicBezTo>
                    <a:pt x="10884789" y="0"/>
                    <a:pt x="10891648" y="6858"/>
                    <a:pt x="10891648" y="15240"/>
                  </a:cubicBezTo>
                  <a:lnTo>
                    <a:pt x="10891648" y="3365119"/>
                  </a:lnTo>
                  <a:cubicBezTo>
                    <a:pt x="10891648" y="3373501"/>
                    <a:pt x="10884789" y="3380359"/>
                    <a:pt x="10876280" y="3380359"/>
                  </a:cubicBezTo>
                  <a:lnTo>
                    <a:pt x="15367" y="3380359"/>
                  </a:lnTo>
                  <a:cubicBezTo>
                    <a:pt x="6858" y="3380359"/>
                    <a:pt x="0" y="3373501"/>
                    <a:pt x="0" y="336511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929748" cy="3418459"/>
            </a:xfrm>
            <a:custGeom>
              <a:avLst/>
              <a:gdLst/>
              <a:ahLst/>
              <a:cxnLst/>
              <a:rect r="r" b="b" t="t" l="l"/>
              <a:pathLst>
                <a:path h="3418459" w="10929748">
                  <a:moveTo>
                    <a:pt x="0" y="34290"/>
                  </a:moveTo>
                  <a:cubicBezTo>
                    <a:pt x="0" y="15240"/>
                    <a:pt x="15494" y="0"/>
                    <a:pt x="34417" y="0"/>
                  </a:cubicBezTo>
                  <a:lnTo>
                    <a:pt x="10895330" y="0"/>
                  </a:lnTo>
                  <a:lnTo>
                    <a:pt x="10895330" y="19050"/>
                  </a:lnTo>
                  <a:lnTo>
                    <a:pt x="10895330" y="0"/>
                  </a:lnTo>
                  <a:cubicBezTo>
                    <a:pt x="10914253" y="0"/>
                    <a:pt x="10929748" y="15240"/>
                    <a:pt x="10929748" y="34290"/>
                  </a:cubicBezTo>
                  <a:lnTo>
                    <a:pt x="10910698" y="34290"/>
                  </a:lnTo>
                  <a:lnTo>
                    <a:pt x="10929748" y="34290"/>
                  </a:lnTo>
                  <a:lnTo>
                    <a:pt x="10929748" y="3384169"/>
                  </a:lnTo>
                  <a:lnTo>
                    <a:pt x="10910698" y="3384169"/>
                  </a:lnTo>
                  <a:lnTo>
                    <a:pt x="10929748" y="3384169"/>
                  </a:lnTo>
                  <a:cubicBezTo>
                    <a:pt x="10929748" y="3403219"/>
                    <a:pt x="10914253" y="3418459"/>
                    <a:pt x="10895330" y="3418459"/>
                  </a:cubicBezTo>
                  <a:lnTo>
                    <a:pt x="10895330" y="3399409"/>
                  </a:lnTo>
                  <a:lnTo>
                    <a:pt x="10895330" y="3418459"/>
                  </a:lnTo>
                  <a:lnTo>
                    <a:pt x="34417" y="3418459"/>
                  </a:lnTo>
                  <a:lnTo>
                    <a:pt x="34417" y="3399409"/>
                  </a:lnTo>
                  <a:lnTo>
                    <a:pt x="34417" y="3418459"/>
                  </a:lnTo>
                  <a:cubicBezTo>
                    <a:pt x="15494" y="3418459"/>
                    <a:pt x="0" y="3403219"/>
                    <a:pt x="0" y="3384169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3384169"/>
                  </a:lnTo>
                  <a:lnTo>
                    <a:pt x="19050" y="3384169"/>
                  </a:lnTo>
                  <a:lnTo>
                    <a:pt x="38100" y="3384169"/>
                  </a:lnTo>
                  <a:cubicBezTo>
                    <a:pt x="38100" y="3381883"/>
                    <a:pt x="36322" y="3380359"/>
                    <a:pt x="34417" y="3380359"/>
                  </a:cubicBezTo>
                  <a:lnTo>
                    <a:pt x="10895330" y="3380359"/>
                  </a:lnTo>
                  <a:cubicBezTo>
                    <a:pt x="10893425" y="3380359"/>
                    <a:pt x="10891648" y="3381883"/>
                    <a:pt x="10891648" y="3384169"/>
                  </a:cubicBezTo>
                  <a:lnTo>
                    <a:pt x="10891648" y="34290"/>
                  </a:lnTo>
                  <a:cubicBezTo>
                    <a:pt x="10891648" y="36576"/>
                    <a:pt x="10893425" y="38100"/>
                    <a:pt x="10895330" y="38100"/>
                  </a:cubicBezTo>
                  <a:lnTo>
                    <a:pt x="34417" y="38100"/>
                  </a:lnTo>
                  <a:lnTo>
                    <a:pt x="34417" y="19050"/>
                  </a:lnTo>
                  <a:lnTo>
                    <a:pt x="34417" y="38100"/>
                  </a:lnTo>
                  <a:cubicBezTo>
                    <a:pt x="36322" y="38100"/>
                    <a:pt x="38100" y="36576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125736" y="7342138"/>
            <a:ext cx="3048149" cy="42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8"/>
              </a:lnSpc>
            </a:pPr>
            <a:r>
              <a:rPr lang="en-US" sz="2674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핵심 기술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5736" y="7802761"/>
            <a:ext cx="762401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Python / Streamlit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5736" y="8339286"/>
            <a:ext cx="762401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OpenAI GPT-3.5-turbo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5736" y="8875811"/>
            <a:ext cx="762401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LangChain, LangGraph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251602" y="7074545"/>
            <a:ext cx="8197304" cy="2563862"/>
            <a:chOff x="0" y="0"/>
            <a:chExt cx="10929738" cy="341848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9050" y="19050"/>
              <a:ext cx="10891648" cy="3380359"/>
            </a:xfrm>
            <a:custGeom>
              <a:avLst/>
              <a:gdLst/>
              <a:ahLst/>
              <a:cxnLst/>
              <a:rect r="r" b="b" t="t" l="l"/>
              <a:pathLst>
                <a:path h="3380359" w="10891648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10876280" y="0"/>
                  </a:lnTo>
                  <a:cubicBezTo>
                    <a:pt x="10884789" y="0"/>
                    <a:pt x="10891648" y="6858"/>
                    <a:pt x="10891648" y="15240"/>
                  </a:cubicBezTo>
                  <a:lnTo>
                    <a:pt x="10891648" y="3365119"/>
                  </a:lnTo>
                  <a:cubicBezTo>
                    <a:pt x="10891648" y="3373501"/>
                    <a:pt x="10884789" y="3380359"/>
                    <a:pt x="10876280" y="3380359"/>
                  </a:cubicBezTo>
                  <a:lnTo>
                    <a:pt x="15367" y="3380359"/>
                  </a:lnTo>
                  <a:cubicBezTo>
                    <a:pt x="6858" y="3380359"/>
                    <a:pt x="0" y="3373501"/>
                    <a:pt x="0" y="3365119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929748" cy="3418459"/>
            </a:xfrm>
            <a:custGeom>
              <a:avLst/>
              <a:gdLst/>
              <a:ahLst/>
              <a:cxnLst/>
              <a:rect r="r" b="b" t="t" l="l"/>
              <a:pathLst>
                <a:path h="3418459" w="10929748">
                  <a:moveTo>
                    <a:pt x="0" y="34290"/>
                  </a:moveTo>
                  <a:cubicBezTo>
                    <a:pt x="0" y="15240"/>
                    <a:pt x="15494" y="0"/>
                    <a:pt x="34417" y="0"/>
                  </a:cubicBezTo>
                  <a:lnTo>
                    <a:pt x="10895330" y="0"/>
                  </a:lnTo>
                  <a:lnTo>
                    <a:pt x="10895330" y="19050"/>
                  </a:lnTo>
                  <a:lnTo>
                    <a:pt x="10895330" y="0"/>
                  </a:lnTo>
                  <a:cubicBezTo>
                    <a:pt x="10914253" y="0"/>
                    <a:pt x="10929748" y="15240"/>
                    <a:pt x="10929748" y="34290"/>
                  </a:cubicBezTo>
                  <a:lnTo>
                    <a:pt x="10910698" y="34290"/>
                  </a:lnTo>
                  <a:lnTo>
                    <a:pt x="10929748" y="34290"/>
                  </a:lnTo>
                  <a:lnTo>
                    <a:pt x="10929748" y="3384169"/>
                  </a:lnTo>
                  <a:lnTo>
                    <a:pt x="10910698" y="3384169"/>
                  </a:lnTo>
                  <a:lnTo>
                    <a:pt x="10929748" y="3384169"/>
                  </a:lnTo>
                  <a:cubicBezTo>
                    <a:pt x="10929748" y="3403219"/>
                    <a:pt x="10914253" y="3418459"/>
                    <a:pt x="10895330" y="3418459"/>
                  </a:cubicBezTo>
                  <a:lnTo>
                    <a:pt x="10895330" y="3399409"/>
                  </a:lnTo>
                  <a:lnTo>
                    <a:pt x="10895330" y="3418459"/>
                  </a:lnTo>
                  <a:lnTo>
                    <a:pt x="34417" y="3418459"/>
                  </a:lnTo>
                  <a:lnTo>
                    <a:pt x="34417" y="3399409"/>
                  </a:lnTo>
                  <a:lnTo>
                    <a:pt x="34417" y="3418459"/>
                  </a:lnTo>
                  <a:cubicBezTo>
                    <a:pt x="15494" y="3418459"/>
                    <a:pt x="0" y="3403219"/>
                    <a:pt x="0" y="3384169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3384169"/>
                  </a:lnTo>
                  <a:lnTo>
                    <a:pt x="19050" y="3384169"/>
                  </a:lnTo>
                  <a:lnTo>
                    <a:pt x="38100" y="3384169"/>
                  </a:lnTo>
                  <a:cubicBezTo>
                    <a:pt x="38100" y="3381883"/>
                    <a:pt x="36322" y="3380359"/>
                    <a:pt x="34417" y="3380359"/>
                  </a:cubicBezTo>
                  <a:lnTo>
                    <a:pt x="10895330" y="3380359"/>
                  </a:lnTo>
                  <a:cubicBezTo>
                    <a:pt x="10893425" y="3380359"/>
                    <a:pt x="10891648" y="3381883"/>
                    <a:pt x="10891648" y="3384169"/>
                  </a:cubicBezTo>
                  <a:lnTo>
                    <a:pt x="10891648" y="34290"/>
                  </a:lnTo>
                  <a:cubicBezTo>
                    <a:pt x="10891648" y="36576"/>
                    <a:pt x="10893425" y="38100"/>
                    <a:pt x="10895330" y="38100"/>
                  </a:cubicBezTo>
                  <a:lnTo>
                    <a:pt x="34417" y="38100"/>
                  </a:lnTo>
                  <a:lnTo>
                    <a:pt x="34417" y="19050"/>
                  </a:lnTo>
                  <a:lnTo>
                    <a:pt x="34417" y="38100"/>
                  </a:lnTo>
                  <a:cubicBezTo>
                    <a:pt x="36322" y="38100"/>
                    <a:pt x="38100" y="36576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9538246" y="7342138"/>
            <a:ext cx="3048149" cy="426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8"/>
              </a:lnSpc>
            </a:pPr>
            <a:r>
              <a:rPr lang="en-US" sz="2674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배포 현황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38246" y="7802761"/>
            <a:ext cx="762401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Fly.io 배포 완료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38246" y="8339286"/>
            <a:ext cx="762401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health5070.fly.dev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776270" y="903089"/>
            <a:ext cx="6559749" cy="81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5125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팀 역할 분장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761982" y="2435572"/>
            <a:ext cx="4505325" cy="3197721"/>
            <a:chOff x="0" y="0"/>
            <a:chExt cx="6007100" cy="42636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9050" y="19050"/>
              <a:ext cx="5969000" cy="4225544"/>
            </a:xfrm>
            <a:custGeom>
              <a:avLst/>
              <a:gdLst/>
              <a:ahLst/>
              <a:cxnLst/>
              <a:rect r="r" b="b" t="t" l="l"/>
              <a:pathLst>
                <a:path h="4225544" w="59690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5953760" y="0"/>
                  </a:lnTo>
                  <a:cubicBezTo>
                    <a:pt x="5962269" y="0"/>
                    <a:pt x="5969000" y="6858"/>
                    <a:pt x="5969000" y="15240"/>
                  </a:cubicBezTo>
                  <a:lnTo>
                    <a:pt x="5969000" y="4210304"/>
                  </a:lnTo>
                  <a:cubicBezTo>
                    <a:pt x="5969000" y="4218686"/>
                    <a:pt x="5962142" y="4225544"/>
                    <a:pt x="5953760" y="4225544"/>
                  </a:cubicBezTo>
                  <a:lnTo>
                    <a:pt x="15240" y="4225544"/>
                  </a:lnTo>
                  <a:cubicBezTo>
                    <a:pt x="6731" y="4225544"/>
                    <a:pt x="0" y="4218686"/>
                    <a:pt x="0" y="42103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07100" cy="4263644"/>
            </a:xfrm>
            <a:custGeom>
              <a:avLst/>
              <a:gdLst/>
              <a:ahLst/>
              <a:cxnLst/>
              <a:rect r="r" b="b" t="t" l="l"/>
              <a:pathLst>
                <a:path h="4263644" w="6007100">
                  <a:moveTo>
                    <a:pt x="0" y="34290"/>
                  </a:moveTo>
                  <a:cubicBezTo>
                    <a:pt x="0" y="15367"/>
                    <a:pt x="15367" y="0"/>
                    <a:pt x="34290" y="0"/>
                  </a:cubicBezTo>
                  <a:lnTo>
                    <a:pt x="5972810" y="0"/>
                  </a:lnTo>
                  <a:lnTo>
                    <a:pt x="5972810" y="19050"/>
                  </a:lnTo>
                  <a:lnTo>
                    <a:pt x="5972810" y="0"/>
                  </a:lnTo>
                  <a:cubicBezTo>
                    <a:pt x="5991733" y="0"/>
                    <a:pt x="6007100" y="15367"/>
                    <a:pt x="6007100" y="34290"/>
                  </a:cubicBezTo>
                  <a:lnTo>
                    <a:pt x="5988050" y="34290"/>
                  </a:lnTo>
                  <a:lnTo>
                    <a:pt x="6007100" y="34290"/>
                  </a:lnTo>
                  <a:lnTo>
                    <a:pt x="6007100" y="4229354"/>
                  </a:lnTo>
                  <a:lnTo>
                    <a:pt x="5988050" y="4229354"/>
                  </a:lnTo>
                  <a:lnTo>
                    <a:pt x="6007100" y="4229354"/>
                  </a:lnTo>
                  <a:cubicBezTo>
                    <a:pt x="6007100" y="4248404"/>
                    <a:pt x="5991733" y="4263644"/>
                    <a:pt x="5972810" y="4263644"/>
                  </a:cubicBezTo>
                  <a:lnTo>
                    <a:pt x="5972810" y="4244594"/>
                  </a:lnTo>
                  <a:lnTo>
                    <a:pt x="5972810" y="4263644"/>
                  </a:lnTo>
                  <a:lnTo>
                    <a:pt x="34290" y="4263644"/>
                  </a:lnTo>
                  <a:lnTo>
                    <a:pt x="34290" y="4244594"/>
                  </a:lnTo>
                  <a:lnTo>
                    <a:pt x="34290" y="4263644"/>
                  </a:lnTo>
                  <a:cubicBezTo>
                    <a:pt x="15367" y="4263644"/>
                    <a:pt x="0" y="4248277"/>
                    <a:pt x="0" y="4229354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4229354"/>
                  </a:lnTo>
                  <a:lnTo>
                    <a:pt x="19050" y="4229354"/>
                  </a:lnTo>
                  <a:lnTo>
                    <a:pt x="38100" y="4229354"/>
                  </a:lnTo>
                  <a:cubicBezTo>
                    <a:pt x="38100" y="4227195"/>
                    <a:pt x="36322" y="4225544"/>
                    <a:pt x="34290" y="4225544"/>
                  </a:cubicBezTo>
                  <a:lnTo>
                    <a:pt x="5972810" y="4225544"/>
                  </a:lnTo>
                  <a:cubicBezTo>
                    <a:pt x="5970778" y="4225544"/>
                    <a:pt x="5969000" y="4227195"/>
                    <a:pt x="5969000" y="4229354"/>
                  </a:cubicBezTo>
                  <a:lnTo>
                    <a:pt x="5969000" y="34290"/>
                  </a:lnTo>
                  <a:cubicBezTo>
                    <a:pt x="5969000" y="36449"/>
                    <a:pt x="5970778" y="38100"/>
                    <a:pt x="5972810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6322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804845" y="2478435"/>
            <a:ext cx="1049536" cy="3111996"/>
            <a:chOff x="0" y="0"/>
            <a:chExt cx="1399382" cy="414932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99413" cy="4149344"/>
            </a:xfrm>
            <a:custGeom>
              <a:avLst/>
              <a:gdLst/>
              <a:ahLst/>
              <a:cxnLst/>
              <a:rect r="r" b="b" t="t" l="l"/>
              <a:pathLst>
                <a:path h="4149344" w="1399413">
                  <a:moveTo>
                    <a:pt x="0" y="0"/>
                  </a:moveTo>
                  <a:lnTo>
                    <a:pt x="1399413" y="0"/>
                  </a:lnTo>
                  <a:lnTo>
                    <a:pt x="1399413" y="4149344"/>
                  </a:lnTo>
                  <a:lnTo>
                    <a:pt x="0" y="4149344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118574" y="3788420"/>
            <a:ext cx="393501" cy="491878"/>
            <a:chOff x="0" y="0"/>
            <a:chExt cx="524668" cy="65583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524637" cy="655828"/>
            </a:xfrm>
            <a:custGeom>
              <a:avLst/>
              <a:gdLst/>
              <a:ahLst/>
              <a:cxnLst/>
              <a:rect r="r" b="b" t="t" l="l"/>
              <a:pathLst>
                <a:path h="655828" w="524637">
                  <a:moveTo>
                    <a:pt x="0" y="0"/>
                  </a:moveTo>
                  <a:lnTo>
                    <a:pt x="524637" y="0"/>
                  </a:lnTo>
                  <a:lnTo>
                    <a:pt x="524637" y="655828"/>
                  </a:lnTo>
                  <a:lnTo>
                    <a:pt x="0" y="65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31" r="-5" b="-732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116765" y="2721769"/>
            <a:ext cx="3107680" cy="45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8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정동화 (팀장)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16765" y="3327499"/>
            <a:ext cx="310768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총괄 아키텍트, 핵심 개발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16765" y="3983236"/>
            <a:ext cx="310768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LangGraph Agent Core 로직 설계 및 개발, 시스템 통합, DB 스키마 정의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761982" y="5867103"/>
            <a:ext cx="4505325" cy="3197721"/>
            <a:chOff x="0" y="0"/>
            <a:chExt cx="6007100" cy="426362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5969000" cy="4225544"/>
            </a:xfrm>
            <a:custGeom>
              <a:avLst/>
              <a:gdLst/>
              <a:ahLst/>
              <a:cxnLst/>
              <a:rect r="r" b="b" t="t" l="l"/>
              <a:pathLst>
                <a:path h="4225544" w="59690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5953760" y="0"/>
                  </a:lnTo>
                  <a:cubicBezTo>
                    <a:pt x="5962269" y="0"/>
                    <a:pt x="5969000" y="6858"/>
                    <a:pt x="5969000" y="15240"/>
                  </a:cubicBezTo>
                  <a:lnTo>
                    <a:pt x="5969000" y="4210304"/>
                  </a:lnTo>
                  <a:cubicBezTo>
                    <a:pt x="5969000" y="4218686"/>
                    <a:pt x="5962142" y="4225544"/>
                    <a:pt x="5953760" y="4225544"/>
                  </a:cubicBezTo>
                  <a:lnTo>
                    <a:pt x="15240" y="4225544"/>
                  </a:lnTo>
                  <a:cubicBezTo>
                    <a:pt x="6731" y="4225544"/>
                    <a:pt x="0" y="4218686"/>
                    <a:pt x="0" y="42103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007100" cy="4263644"/>
            </a:xfrm>
            <a:custGeom>
              <a:avLst/>
              <a:gdLst/>
              <a:ahLst/>
              <a:cxnLst/>
              <a:rect r="r" b="b" t="t" l="l"/>
              <a:pathLst>
                <a:path h="4263644" w="6007100">
                  <a:moveTo>
                    <a:pt x="0" y="34290"/>
                  </a:moveTo>
                  <a:cubicBezTo>
                    <a:pt x="0" y="15367"/>
                    <a:pt x="15367" y="0"/>
                    <a:pt x="34290" y="0"/>
                  </a:cubicBezTo>
                  <a:lnTo>
                    <a:pt x="5972810" y="0"/>
                  </a:lnTo>
                  <a:lnTo>
                    <a:pt x="5972810" y="19050"/>
                  </a:lnTo>
                  <a:lnTo>
                    <a:pt x="5972810" y="0"/>
                  </a:lnTo>
                  <a:cubicBezTo>
                    <a:pt x="5991733" y="0"/>
                    <a:pt x="6007100" y="15367"/>
                    <a:pt x="6007100" y="34290"/>
                  </a:cubicBezTo>
                  <a:lnTo>
                    <a:pt x="5988050" y="34290"/>
                  </a:lnTo>
                  <a:lnTo>
                    <a:pt x="6007100" y="34290"/>
                  </a:lnTo>
                  <a:lnTo>
                    <a:pt x="6007100" y="4229354"/>
                  </a:lnTo>
                  <a:lnTo>
                    <a:pt x="5988050" y="4229354"/>
                  </a:lnTo>
                  <a:lnTo>
                    <a:pt x="6007100" y="4229354"/>
                  </a:lnTo>
                  <a:cubicBezTo>
                    <a:pt x="6007100" y="4248404"/>
                    <a:pt x="5991733" y="4263644"/>
                    <a:pt x="5972810" y="4263644"/>
                  </a:cubicBezTo>
                  <a:lnTo>
                    <a:pt x="5972810" y="4244594"/>
                  </a:lnTo>
                  <a:lnTo>
                    <a:pt x="5972810" y="4263644"/>
                  </a:lnTo>
                  <a:lnTo>
                    <a:pt x="34290" y="4263644"/>
                  </a:lnTo>
                  <a:lnTo>
                    <a:pt x="34290" y="4244594"/>
                  </a:lnTo>
                  <a:lnTo>
                    <a:pt x="34290" y="4263644"/>
                  </a:lnTo>
                  <a:cubicBezTo>
                    <a:pt x="15367" y="4263644"/>
                    <a:pt x="0" y="4248277"/>
                    <a:pt x="0" y="4229354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4229354"/>
                  </a:lnTo>
                  <a:lnTo>
                    <a:pt x="19050" y="4229354"/>
                  </a:lnTo>
                  <a:lnTo>
                    <a:pt x="38100" y="4229354"/>
                  </a:lnTo>
                  <a:cubicBezTo>
                    <a:pt x="38100" y="4227195"/>
                    <a:pt x="36322" y="4225544"/>
                    <a:pt x="34290" y="4225544"/>
                  </a:cubicBezTo>
                  <a:lnTo>
                    <a:pt x="5972810" y="4225544"/>
                  </a:lnTo>
                  <a:cubicBezTo>
                    <a:pt x="5970778" y="4225544"/>
                    <a:pt x="5969000" y="4227195"/>
                    <a:pt x="5969000" y="4229354"/>
                  </a:cubicBezTo>
                  <a:lnTo>
                    <a:pt x="5969000" y="34290"/>
                  </a:lnTo>
                  <a:cubicBezTo>
                    <a:pt x="5969000" y="36449"/>
                    <a:pt x="5970778" y="38100"/>
                    <a:pt x="5972810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6322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7804845" y="5909965"/>
            <a:ext cx="1049536" cy="3111996"/>
            <a:chOff x="0" y="0"/>
            <a:chExt cx="1399382" cy="41493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99413" cy="4149344"/>
            </a:xfrm>
            <a:custGeom>
              <a:avLst/>
              <a:gdLst/>
              <a:ahLst/>
              <a:cxnLst/>
              <a:rect r="r" b="b" t="t" l="l"/>
              <a:pathLst>
                <a:path h="4149344" w="1399413">
                  <a:moveTo>
                    <a:pt x="0" y="0"/>
                  </a:moveTo>
                  <a:lnTo>
                    <a:pt x="1399413" y="0"/>
                  </a:lnTo>
                  <a:lnTo>
                    <a:pt x="1399413" y="4149344"/>
                  </a:lnTo>
                  <a:lnTo>
                    <a:pt x="0" y="4149344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118574" y="7219950"/>
            <a:ext cx="393501" cy="491878"/>
            <a:chOff x="0" y="0"/>
            <a:chExt cx="524668" cy="655837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524637" cy="655828"/>
            </a:xfrm>
            <a:custGeom>
              <a:avLst/>
              <a:gdLst/>
              <a:ahLst/>
              <a:cxnLst/>
              <a:rect r="r" b="b" t="t" l="l"/>
              <a:pathLst>
                <a:path h="655828" w="524637">
                  <a:moveTo>
                    <a:pt x="0" y="0"/>
                  </a:moveTo>
                  <a:lnTo>
                    <a:pt x="524637" y="0"/>
                  </a:lnTo>
                  <a:lnTo>
                    <a:pt x="524637" y="655828"/>
                  </a:lnTo>
                  <a:lnTo>
                    <a:pt x="0" y="65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731" r="-5" b="-732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116765" y="6153299"/>
            <a:ext cx="3107680" cy="45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8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손강열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16765" y="6759029"/>
            <a:ext cx="310768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백엔드 및 RAG 시스템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16765" y="7414766"/>
            <a:ext cx="310768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RAG Processor (FAISS) 구현, 데이터 크롤러 개발, API 안정성 구축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2888217" y="2435572"/>
            <a:ext cx="4505325" cy="3197721"/>
            <a:chOff x="0" y="0"/>
            <a:chExt cx="6007100" cy="426362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9050" y="19050"/>
              <a:ext cx="5969000" cy="4225544"/>
            </a:xfrm>
            <a:custGeom>
              <a:avLst/>
              <a:gdLst/>
              <a:ahLst/>
              <a:cxnLst/>
              <a:rect r="r" b="b" t="t" l="l"/>
              <a:pathLst>
                <a:path h="4225544" w="59690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5953760" y="0"/>
                  </a:lnTo>
                  <a:cubicBezTo>
                    <a:pt x="5962269" y="0"/>
                    <a:pt x="5969000" y="6858"/>
                    <a:pt x="5969000" y="15240"/>
                  </a:cubicBezTo>
                  <a:lnTo>
                    <a:pt x="5969000" y="4210304"/>
                  </a:lnTo>
                  <a:cubicBezTo>
                    <a:pt x="5969000" y="4218686"/>
                    <a:pt x="5962142" y="4225544"/>
                    <a:pt x="5953760" y="4225544"/>
                  </a:cubicBezTo>
                  <a:lnTo>
                    <a:pt x="15240" y="4225544"/>
                  </a:lnTo>
                  <a:cubicBezTo>
                    <a:pt x="6731" y="4225544"/>
                    <a:pt x="0" y="4218686"/>
                    <a:pt x="0" y="42103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007100" cy="4263644"/>
            </a:xfrm>
            <a:custGeom>
              <a:avLst/>
              <a:gdLst/>
              <a:ahLst/>
              <a:cxnLst/>
              <a:rect r="r" b="b" t="t" l="l"/>
              <a:pathLst>
                <a:path h="4263644" w="6007100">
                  <a:moveTo>
                    <a:pt x="0" y="34290"/>
                  </a:moveTo>
                  <a:cubicBezTo>
                    <a:pt x="0" y="15367"/>
                    <a:pt x="15367" y="0"/>
                    <a:pt x="34290" y="0"/>
                  </a:cubicBezTo>
                  <a:lnTo>
                    <a:pt x="5972810" y="0"/>
                  </a:lnTo>
                  <a:lnTo>
                    <a:pt x="5972810" y="19050"/>
                  </a:lnTo>
                  <a:lnTo>
                    <a:pt x="5972810" y="0"/>
                  </a:lnTo>
                  <a:cubicBezTo>
                    <a:pt x="5991733" y="0"/>
                    <a:pt x="6007100" y="15367"/>
                    <a:pt x="6007100" y="34290"/>
                  </a:cubicBezTo>
                  <a:lnTo>
                    <a:pt x="5988050" y="34290"/>
                  </a:lnTo>
                  <a:lnTo>
                    <a:pt x="6007100" y="34290"/>
                  </a:lnTo>
                  <a:lnTo>
                    <a:pt x="6007100" y="4229354"/>
                  </a:lnTo>
                  <a:lnTo>
                    <a:pt x="5988050" y="4229354"/>
                  </a:lnTo>
                  <a:lnTo>
                    <a:pt x="6007100" y="4229354"/>
                  </a:lnTo>
                  <a:cubicBezTo>
                    <a:pt x="6007100" y="4248404"/>
                    <a:pt x="5991733" y="4263644"/>
                    <a:pt x="5972810" y="4263644"/>
                  </a:cubicBezTo>
                  <a:lnTo>
                    <a:pt x="5972810" y="4244594"/>
                  </a:lnTo>
                  <a:lnTo>
                    <a:pt x="5972810" y="4263644"/>
                  </a:lnTo>
                  <a:lnTo>
                    <a:pt x="34290" y="4263644"/>
                  </a:lnTo>
                  <a:lnTo>
                    <a:pt x="34290" y="4244594"/>
                  </a:lnTo>
                  <a:lnTo>
                    <a:pt x="34290" y="4263644"/>
                  </a:lnTo>
                  <a:cubicBezTo>
                    <a:pt x="15367" y="4263644"/>
                    <a:pt x="0" y="4248277"/>
                    <a:pt x="0" y="4229354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4229354"/>
                  </a:lnTo>
                  <a:lnTo>
                    <a:pt x="19050" y="4229354"/>
                  </a:lnTo>
                  <a:lnTo>
                    <a:pt x="38100" y="4229354"/>
                  </a:lnTo>
                  <a:cubicBezTo>
                    <a:pt x="38100" y="4227195"/>
                    <a:pt x="36322" y="4225544"/>
                    <a:pt x="34290" y="4225544"/>
                  </a:cubicBezTo>
                  <a:lnTo>
                    <a:pt x="5972810" y="4225544"/>
                  </a:lnTo>
                  <a:cubicBezTo>
                    <a:pt x="5970778" y="4225544"/>
                    <a:pt x="5969000" y="4227195"/>
                    <a:pt x="5969000" y="4229354"/>
                  </a:cubicBezTo>
                  <a:lnTo>
                    <a:pt x="5969000" y="34290"/>
                  </a:lnTo>
                  <a:cubicBezTo>
                    <a:pt x="5969000" y="36449"/>
                    <a:pt x="5970778" y="38100"/>
                    <a:pt x="5972810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6322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2931080" y="2478435"/>
            <a:ext cx="1049536" cy="3111996"/>
            <a:chOff x="0" y="0"/>
            <a:chExt cx="1399382" cy="414932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99413" cy="4149344"/>
            </a:xfrm>
            <a:custGeom>
              <a:avLst/>
              <a:gdLst/>
              <a:ahLst/>
              <a:cxnLst/>
              <a:rect r="r" b="b" t="t" l="l"/>
              <a:pathLst>
                <a:path h="4149344" w="1399413">
                  <a:moveTo>
                    <a:pt x="0" y="0"/>
                  </a:moveTo>
                  <a:lnTo>
                    <a:pt x="1399413" y="0"/>
                  </a:lnTo>
                  <a:lnTo>
                    <a:pt x="1399413" y="4149344"/>
                  </a:lnTo>
                  <a:lnTo>
                    <a:pt x="0" y="4149344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244810" y="3788420"/>
            <a:ext cx="393501" cy="491878"/>
            <a:chOff x="0" y="0"/>
            <a:chExt cx="524668" cy="655837"/>
          </a:xfrm>
        </p:grpSpPr>
        <p:sp>
          <p:nvSpPr>
            <p:cNvPr name="Freeform 37" id="37" descr="preencoded.png"/>
            <p:cNvSpPr/>
            <p:nvPr/>
          </p:nvSpPr>
          <p:spPr>
            <a:xfrm flipH="false" flipV="false" rot="0">
              <a:off x="0" y="0"/>
              <a:ext cx="524637" cy="655828"/>
            </a:xfrm>
            <a:custGeom>
              <a:avLst/>
              <a:gdLst/>
              <a:ahLst/>
              <a:cxnLst/>
              <a:rect r="r" b="b" t="t" l="l"/>
              <a:pathLst>
                <a:path h="655828" w="524637">
                  <a:moveTo>
                    <a:pt x="0" y="0"/>
                  </a:moveTo>
                  <a:lnTo>
                    <a:pt x="524637" y="0"/>
                  </a:lnTo>
                  <a:lnTo>
                    <a:pt x="524637" y="655828"/>
                  </a:lnTo>
                  <a:lnTo>
                    <a:pt x="0" y="65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731" r="-5" b="-732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4243000" y="2721769"/>
            <a:ext cx="3107680" cy="45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8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오진방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243000" y="3327499"/>
            <a:ext cx="310768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프론트엔드 및 UX 디자인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243000" y="3983236"/>
            <a:ext cx="310768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Streamlit UI 디자인, 시니어 친화적 CSS/폰트 로직, 사용자 인증 개발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2888217" y="5867103"/>
            <a:ext cx="4505325" cy="3197721"/>
            <a:chOff x="0" y="0"/>
            <a:chExt cx="6007100" cy="426362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19050" y="19050"/>
              <a:ext cx="5969000" cy="4225544"/>
            </a:xfrm>
            <a:custGeom>
              <a:avLst/>
              <a:gdLst/>
              <a:ahLst/>
              <a:cxnLst/>
              <a:rect r="r" b="b" t="t" l="l"/>
              <a:pathLst>
                <a:path h="4225544" w="5969000">
                  <a:moveTo>
                    <a:pt x="0" y="15240"/>
                  </a:moveTo>
                  <a:cubicBezTo>
                    <a:pt x="0" y="6858"/>
                    <a:pt x="6858" y="0"/>
                    <a:pt x="15240" y="0"/>
                  </a:cubicBezTo>
                  <a:lnTo>
                    <a:pt x="5953760" y="0"/>
                  </a:lnTo>
                  <a:cubicBezTo>
                    <a:pt x="5962269" y="0"/>
                    <a:pt x="5969000" y="6858"/>
                    <a:pt x="5969000" y="15240"/>
                  </a:cubicBezTo>
                  <a:lnTo>
                    <a:pt x="5969000" y="4210304"/>
                  </a:lnTo>
                  <a:cubicBezTo>
                    <a:pt x="5969000" y="4218686"/>
                    <a:pt x="5962142" y="4225544"/>
                    <a:pt x="5953760" y="4225544"/>
                  </a:cubicBezTo>
                  <a:lnTo>
                    <a:pt x="15240" y="4225544"/>
                  </a:lnTo>
                  <a:cubicBezTo>
                    <a:pt x="6731" y="4225544"/>
                    <a:pt x="0" y="4218686"/>
                    <a:pt x="0" y="421030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007100" cy="4263644"/>
            </a:xfrm>
            <a:custGeom>
              <a:avLst/>
              <a:gdLst/>
              <a:ahLst/>
              <a:cxnLst/>
              <a:rect r="r" b="b" t="t" l="l"/>
              <a:pathLst>
                <a:path h="4263644" w="6007100">
                  <a:moveTo>
                    <a:pt x="0" y="34290"/>
                  </a:moveTo>
                  <a:cubicBezTo>
                    <a:pt x="0" y="15367"/>
                    <a:pt x="15367" y="0"/>
                    <a:pt x="34290" y="0"/>
                  </a:cubicBezTo>
                  <a:lnTo>
                    <a:pt x="5972810" y="0"/>
                  </a:lnTo>
                  <a:lnTo>
                    <a:pt x="5972810" y="19050"/>
                  </a:lnTo>
                  <a:lnTo>
                    <a:pt x="5972810" y="0"/>
                  </a:lnTo>
                  <a:cubicBezTo>
                    <a:pt x="5991733" y="0"/>
                    <a:pt x="6007100" y="15367"/>
                    <a:pt x="6007100" y="34290"/>
                  </a:cubicBezTo>
                  <a:lnTo>
                    <a:pt x="5988050" y="34290"/>
                  </a:lnTo>
                  <a:lnTo>
                    <a:pt x="6007100" y="34290"/>
                  </a:lnTo>
                  <a:lnTo>
                    <a:pt x="6007100" y="4229354"/>
                  </a:lnTo>
                  <a:lnTo>
                    <a:pt x="5988050" y="4229354"/>
                  </a:lnTo>
                  <a:lnTo>
                    <a:pt x="6007100" y="4229354"/>
                  </a:lnTo>
                  <a:cubicBezTo>
                    <a:pt x="6007100" y="4248404"/>
                    <a:pt x="5991733" y="4263644"/>
                    <a:pt x="5972810" y="4263644"/>
                  </a:cubicBezTo>
                  <a:lnTo>
                    <a:pt x="5972810" y="4244594"/>
                  </a:lnTo>
                  <a:lnTo>
                    <a:pt x="5972810" y="4263644"/>
                  </a:lnTo>
                  <a:lnTo>
                    <a:pt x="34290" y="4263644"/>
                  </a:lnTo>
                  <a:lnTo>
                    <a:pt x="34290" y="4244594"/>
                  </a:lnTo>
                  <a:lnTo>
                    <a:pt x="34290" y="4263644"/>
                  </a:lnTo>
                  <a:cubicBezTo>
                    <a:pt x="15367" y="4263644"/>
                    <a:pt x="0" y="4248277"/>
                    <a:pt x="0" y="4229354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4229354"/>
                  </a:lnTo>
                  <a:lnTo>
                    <a:pt x="19050" y="4229354"/>
                  </a:lnTo>
                  <a:lnTo>
                    <a:pt x="38100" y="4229354"/>
                  </a:lnTo>
                  <a:cubicBezTo>
                    <a:pt x="38100" y="4227195"/>
                    <a:pt x="36322" y="4225544"/>
                    <a:pt x="34290" y="4225544"/>
                  </a:cubicBezTo>
                  <a:lnTo>
                    <a:pt x="5972810" y="4225544"/>
                  </a:lnTo>
                  <a:cubicBezTo>
                    <a:pt x="5970778" y="4225544"/>
                    <a:pt x="5969000" y="4227195"/>
                    <a:pt x="5969000" y="4229354"/>
                  </a:cubicBezTo>
                  <a:lnTo>
                    <a:pt x="5969000" y="34290"/>
                  </a:lnTo>
                  <a:cubicBezTo>
                    <a:pt x="5969000" y="36449"/>
                    <a:pt x="5970778" y="38100"/>
                    <a:pt x="5972810" y="38100"/>
                  </a:cubicBezTo>
                  <a:lnTo>
                    <a:pt x="34290" y="38100"/>
                  </a:lnTo>
                  <a:lnTo>
                    <a:pt x="34290" y="19050"/>
                  </a:lnTo>
                  <a:lnTo>
                    <a:pt x="34290" y="38100"/>
                  </a:lnTo>
                  <a:cubicBezTo>
                    <a:pt x="36322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2931080" y="5909965"/>
            <a:ext cx="1049536" cy="3111996"/>
            <a:chOff x="0" y="0"/>
            <a:chExt cx="1399382" cy="414932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399413" cy="4149344"/>
            </a:xfrm>
            <a:custGeom>
              <a:avLst/>
              <a:gdLst/>
              <a:ahLst/>
              <a:cxnLst/>
              <a:rect r="r" b="b" t="t" l="l"/>
              <a:pathLst>
                <a:path h="4149344" w="1399413">
                  <a:moveTo>
                    <a:pt x="0" y="0"/>
                  </a:moveTo>
                  <a:lnTo>
                    <a:pt x="1399413" y="0"/>
                  </a:lnTo>
                  <a:lnTo>
                    <a:pt x="1399413" y="4149344"/>
                  </a:lnTo>
                  <a:lnTo>
                    <a:pt x="0" y="4149344"/>
                  </a:ln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13244810" y="7219950"/>
            <a:ext cx="393501" cy="491878"/>
            <a:chOff x="0" y="0"/>
            <a:chExt cx="524668" cy="655837"/>
          </a:xfrm>
        </p:grpSpPr>
        <p:sp>
          <p:nvSpPr>
            <p:cNvPr name="Freeform 47" id="47" descr="preencoded.png"/>
            <p:cNvSpPr/>
            <p:nvPr/>
          </p:nvSpPr>
          <p:spPr>
            <a:xfrm flipH="false" flipV="false" rot="0">
              <a:off x="0" y="0"/>
              <a:ext cx="524637" cy="655828"/>
            </a:xfrm>
            <a:custGeom>
              <a:avLst/>
              <a:gdLst/>
              <a:ahLst/>
              <a:cxnLst/>
              <a:rect r="r" b="b" t="t" l="l"/>
              <a:pathLst>
                <a:path h="655828" w="524637">
                  <a:moveTo>
                    <a:pt x="0" y="0"/>
                  </a:moveTo>
                  <a:lnTo>
                    <a:pt x="524637" y="0"/>
                  </a:lnTo>
                  <a:lnTo>
                    <a:pt x="524637" y="655828"/>
                  </a:lnTo>
                  <a:lnTo>
                    <a:pt x="0" y="655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731" r="-5" b="-732"/>
              </a:stretch>
            </a:blip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14243000" y="6153299"/>
            <a:ext cx="3107680" cy="45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8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김지연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243000" y="6759029"/>
            <a:ext cx="310768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데이터 분석 및 시각화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243000" y="7414766"/>
            <a:ext cx="310768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06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Altair 통계 대시보드 구현, 외부 건강 데이터 연동, DB 쿼리 최적화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0237" y="2940100"/>
            <a:ext cx="9445526" cy="1757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LangGraph 기반 콘텐츠 제작 파이프라인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5061049"/>
            <a:ext cx="9445526" cy="99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4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StateGraph를 이용해 구현된 Content Agent의 복잡하고 견고한 </a:t>
            </a:r>
          </a:p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워크플로우입니다.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50237" y="6287244"/>
            <a:ext cx="9445526" cy="99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  <a:r>
              <a:rPr lang="en-US" sz="24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LangGraph의 자율적인 오류 처리 및 판단 능력을 통해 End-to-End </a:t>
            </a:r>
          </a:p>
          <a:p>
            <a:pPr algn="l">
              <a:lnSpc>
                <a:spcPts val="4051"/>
              </a:lnSpc>
            </a:pPr>
            <a:r>
              <a:rPr lang="en-US" sz="24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콘텐츠 제작 프로세스를 완전 자동화했습니다.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55761" y="643830"/>
            <a:ext cx="754709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RAG 시스템 데이터 흐름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5761" y="1505843"/>
            <a:ext cx="5077078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신뢰성 확보를 위한 RAG 파이프라인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55761" y="2283172"/>
            <a:ext cx="1222622" cy="1467148"/>
            <a:chOff x="0" y="0"/>
            <a:chExt cx="1630163" cy="195619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1630172" cy="1956181"/>
            </a:xfrm>
            <a:custGeom>
              <a:avLst/>
              <a:gdLst/>
              <a:ahLst/>
              <a:cxnLst/>
              <a:rect r="r" b="b" t="t" l="l"/>
              <a:pathLst>
                <a:path h="1956181" w="1630172">
                  <a:moveTo>
                    <a:pt x="0" y="0"/>
                  </a:moveTo>
                  <a:lnTo>
                    <a:pt x="1630172" y="0"/>
                  </a:lnTo>
                  <a:lnTo>
                    <a:pt x="1630172" y="1956181"/>
                  </a:lnTo>
                  <a:lnTo>
                    <a:pt x="0" y="1956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30" r="0" b="-13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322910" y="2499123"/>
            <a:ext cx="3477136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원천 데이터 수집 및 정제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22910" y="2970610"/>
            <a:ext cx="1510932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크롤러 모듈을 통한 공신력 있는 건강 정보 수집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55761" y="3750320"/>
            <a:ext cx="1222622" cy="1467147"/>
            <a:chOff x="0" y="0"/>
            <a:chExt cx="1630163" cy="1956197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630172" cy="1956181"/>
            </a:xfrm>
            <a:custGeom>
              <a:avLst/>
              <a:gdLst/>
              <a:ahLst/>
              <a:cxnLst/>
              <a:rect r="r" b="b" t="t" l="l"/>
              <a:pathLst>
                <a:path h="1956181" w="1630172">
                  <a:moveTo>
                    <a:pt x="0" y="0"/>
                  </a:moveTo>
                  <a:lnTo>
                    <a:pt x="1630172" y="0"/>
                  </a:lnTo>
                  <a:lnTo>
                    <a:pt x="1630172" y="1956181"/>
                  </a:lnTo>
                  <a:lnTo>
                    <a:pt x="0" y="1956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0" r="0" b="-13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322910" y="3966270"/>
            <a:ext cx="305663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데이터베이스 저장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22910" y="4437757"/>
            <a:ext cx="1510932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SQLite DB에 구조화된 데이터 저장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55761" y="5217467"/>
            <a:ext cx="1222622" cy="1467147"/>
            <a:chOff x="0" y="0"/>
            <a:chExt cx="1630163" cy="1956197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1630172" cy="1956181"/>
            </a:xfrm>
            <a:custGeom>
              <a:avLst/>
              <a:gdLst/>
              <a:ahLst/>
              <a:cxnLst/>
              <a:rect r="r" b="b" t="t" l="l"/>
              <a:pathLst>
                <a:path h="1956181" w="1630172">
                  <a:moveTo>
                    <a:pt x="0" y="0"/>
                  </a:moveTo>
                  <a:lnTo>
                    <a:pt x="1630172" y="0"/>
                  </a:lnTo>
                  <a:lnTo>
                    <a:pt x="1630172" y="1956181"/>
                  </a:lnTo>
                  <a:lnTo>
                    <a:pt x="0" y="1956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30" r="0" b="-13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2322910" y="5433417"/>
            <a:ext cx="305663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임베딩 및 벡터화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22910" y="5904905"/>
            <a:ext cx="1510932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RAG Processor를 통한 FAISS 벡터 스토어 구축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55761" y="6684615"/>
            <a:ext cx="1222622" cy="1467147"/>
            <a:chOff x="0" y="0"/>
            <a:chExt cx="1630163" cy="1956197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1630172" cy="1956181"/>
            </a:xfrm>
            <a:custGeom>
              <a:avLst/>
              <a:gdLst/>
              <a:ahLst/>
              <a:cxnLst/>
              <a:rect r="r" b="b" t="t" l="l"/>
              <a:pathLst>
                <a:path h="1956181" w="1630172">
                  <a:moveTo>
                    <a:pt x="0" y="0"/>
                  </a:moveTo>
                  <a:lnTo>
                    <a:pt x="1630172" y="0"/>
                  </a:lnTo>
                  <a:lnTo>
                    <a:pt x="1630172" y="1956181"/>
                  </a:lnTo>
                  <a:lnTo>
                    <a:pt x="0" y="1956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30" r="0" b="-13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322910" y="6900565"/>
            <a:ext cx="3801964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LangGraph Agent 정보 검색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22910" y="7372052"/>
            <a:ext cx="1510932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Agent의 검색 도구를 활용한 신뢰성 있는 정보 추출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55761" y="8151762"/>
            <a:ext cx="1222622" cy="1467147"/>
            <a:chOff x="0" y="0"/>
            <a:chExt cx="1630163" cy="1956197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1630172" cy="1956181"/>
            </a:xfrm>
            <a:custGeom>
              <a:avLst/>
              <a:gdLst/>
              <a:ahLst/>
              <a:cxnLst/>
              <a:rect r="r" b="b" t="t" l="l"/>
              <a:pathLst>
                <a:path h="1956181" w="1630172">
                  <a:moveTo>
                    <a:pt x="0" y="0"/>
                  </a:moveTo>
                  <a:lnTo>
                    <a:pt x="1630172" y="0"/>
                  </a:lnTo>
                  <a:lnTo>
                    <a:pt x="1630172" y="1956181"/>
                  </a:lnTo>
                  <a:lnTo>
                    <a:pt x="0" y="1956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30" r="0" b="-13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2322910" y="8367712"/>
            <a:ext cx="3056633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최종 응답 생성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22910" y="8839200"/>
            <a:ext cx="15109329" cy="36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LLM에게 검색 결과 전달 후 고품질 콘텐츠 생성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7" y="1370111"/>
            <a:ext cx="7088237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핵심 기술 스택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2861221"/>
            <a:ext cx="850553" cy="850552"/>
            <a:chOff x="0" y="0"/>
            <a:chExt cx="1134070" cy="1134070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3" b="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92238" y="4047084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GPT-3.5-turbo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2237" y="4593431"/>
            <a:ext cx="7974509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토큰 사용량 최적화를 위해 GPT-4o에서 변경. LangGraph Agent의 핵심 엔진으로 콘텐츠 스크립트 생성 및 AI 비서 역할 담당.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321105" y="2861221"/>
            <a:ext cx="850553" cy="850552"/>
            <a:chOff x="0" y="0"/>
            <a:chExt cx="1134070" cy="1134070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3" b="3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321105" y="4047084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FAISS &amp; RAG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21105" y="4593431"/>
            <a:ext cx="7974658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크롤링된 건강 정보를 FAISS Vector Store에 임베딩하여 Agent가 공신력 있는 출처의 데이터를 검색하도록 보장.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92238" y="6153447"/>
            <a:ext cx="850553" cy="850552"/>
            <a:chOff x="0" y="0"/>
            <a:chExt cx="1134070" cy="113407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3" b="3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992238" y="7339310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Streamlit &amp; Altair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2237" y="7885659"/>
            <a:ext cx="7974509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시니어 친화적 고대비 UI 구축. Altair를 사용한 전문적인 게이지 차트 및 통계 그래프 구현.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321105" y="6153447"/>
            <a:ext cx="850553" cy="850552"/>
            <a:chOff x="0" y="0"/>
            <a:chExt cx="1134070" cy="1134070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0"/>
                  </a:moveTo>
                  <a:lnTo>
                    <a:pt x="1134110" y="0"/>
                  </a:lnTo>
                  <a:lnTo>
                    <a:pt x="1134110" y="1134110"/>
                  </a:lnTo>
                  <a:lnTo>
                    <a:pt x="0" y="1134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3" b="3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9321105" y="7339310"/>
            <a:ext cx="3544044" cy="43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moviepy &amp; gTTS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21105" y="7885659"/>
            <a:ext cx="7974658" cy="862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TTS(Text-to-Speech) 및 켄 번즈 효과를 적용한 동적 비디오와 캡션 자동 생성 시스템.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37431" y="472231"/>
            <a:ext cx="5630205" cy="569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전문가용 건강 통계 대시보드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96904" y="1219746"/>
            <a:ext cx="10030122" cy="8981529"/>
            <a:chOff x="0" y="0"/>
            <a:chExt cx="13373497" cy="11975372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3373481" cy="11975358"/>
            </a:xfrm>
            <a:custGeom>
              <a:avLst/>
              <a:gdLst/>
              <a:ahLst/>
              <a:cxnLst/>
              <a:rect r="r" b="b" t="t" l="l"/>
              <a:pathLst>
                <a:path h="11975358" w="13373481">
                  <a:moveTo>
                    <a:pt x="0" y="0"/>
                  </a:moveTo>
                  <a:lnTo>
                    <a:pt x="13373481" y="0"/>
                  </a:lnTo>
                  <a:lnTo>
                    <a:pt x="13373481" y="11975358"/>
                  </a:lnTo>
                  <a:lnTo>
                    <a:pt x="0" y="11975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837" r="0" b="-5837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121479" y="1505842"/>
            <a:ext cx="2731889" cy="334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Altair 기반 시각화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21479" y="1962745"/>
            <a:ext cx="6538615" cy="33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2611" indent="-126305" lvl="1">
              <a:lnSpc>
                <a:spcPts val="2740"/>
              </a:lnSpc>
              <a:buFont typeface="Arial"/>
              <a:buChar char="•"/>
            </a:pPr>
            <a:r>
              <a:rPr lang="en-US" sz="16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게이지 차트로 만성질환 보유율, 당뇨 유병률 등 표현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21479" y="2317849"/>
            <a:ext cx="6538615" cy="33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2611" indent="-126305" lvl="1">
              <a:lnSpc>
                <a:spcPts val="2740"/>
              </a:lnSpc>
              <a:buFont typeface="Arial"/>
              <a:buChar char="•"/>
            </a:pPr>
            <a:r>
              <a:rPr lang="en-US" sz="16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pandas를 활용한 통계청, 국민건강보험공단 데이터 정제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21479" y="2672954"/>
            <a:ext cx="6538615" cy="33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2611" indent="-126305" lvl="1">
              <a:lnSpc>
                <a:spcPts val="2740"/>
              </a:lnSpc>
              <a:buFont typeface="Arial"/>
              <a:buChar char="•"/>
            </a:pPr>
            <a:r>
              <a:rPr lang="en-US" sz="16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인터랙티브한 시각화로 데이터 이해도 향상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21479" y="3028057"/>
            <a:ext cx="6538615" cy="33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2611" indent="-126305" lvl="1">
              <a:lnSpc>
                <a:spcPts val="2740"/>
              </a:lnSpc>
              <a:buFont typeface="Arial"/>
              <a:buChar char="•"/>
            </a:pPr>
            <a:r>
              <a:rPr lang="en-US" sz="1674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전문적이고 직관적인 통계 분석 환경 제공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7431" y="11920686"/>
            <a:ext cx="17013139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375" b="true">
                <a:solidFill>
                  <a:srgbClr val="26A688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외부 통계 데이터를 활용</a:t>
            </a:r>
            <a:r>
              <a:rPr lang="en-US" sz="1375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하여 서비스의 공신력 및 콘텐츠 기획 기반을 강화했습니다.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6F5E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7" id="7" descr="preencoded.png">
              <a:hlinkClick r:id="rId2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8489"/>
            <a:chOff x="0" y="0"/>
            <a:chExt cx="9144000" cy="13717985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8032"/>
            </a:xfrm>
            <a:custGeom>
              <a:avLst/>
              <a:gdLst/>
              <a:ahLst/>
              <a:cxnLst/>
              <a:rect r="r" b="b" t="t" l="l"/>
              <a:pathLst>
                <a:path h="13718032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8032"/>
                  </a:lnTo>
                  <a:lnTo>
                    <a:pt x="0" y="13718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" t="0" r="-7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789069" y="683865"/>
            <a:ext cx="6650980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AI 영상 제작 자동화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774781" y="1947565"/>
            <a:ext cx="9596437" cy="3693170"/>
            <a:chOff x="0" y="0"/>
            <a:chExt cx="12795250" cy="49242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9050" y="19050"/>
              <a:ext cx="12757150" cy="4886071"/>
            </a:xfrm>
            <a:custGeom>
              <a:avLst/>
              <a:gdLst/>
              <a:ahLst/>
              <a:cxnLst/>
              <a:rect r="r" b="b" t="t" l="l"/>
              <a:pathLst>
                <a:path h="4886071" w="12757150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12741783" y="0"/>
                  </a:lnTo>
                  <a:cubicBezTo>
                    <a:pt x="12750292" y="0"/>
                    <a:pt x="12757150" y="6858"/>
                    <a:pt x="12757150" y="15240"/>
                  </a:cubicBezTo>
                  <a:lnTo>
                    <a:pt x="12757150" y="4870831"/>
                  </a:lnTo>
                  <a:cubicBezTo>
                    <a:pt x="12757150" y="4879213"/>
                    <a:pt x="12750292" y="4886071"/>
                    <a:pt x="12741783" y="4886071"/>
                  </a:cubicBezTo>
                  <a:lnTo>
                    <a:pt x="15367" y="4886071"/>
                  </a:lnTo>
                  <a:cubicBezTo>
                    <a:pt x="6858" y="4886071"/>
                    <a:pt x="0" y="4879213"/>
                    <a:pt x="0" y="487083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795250" cy="4924171"/>
            </a:xfrm>
            <a:custGeom>
              <a:avLst/>
              <a:gdLst/>
              <a:ahLst/>
              <a:cxnLst/>
              <a:rect r="r" b="b" t="t" l="l"/>
              <a:pathLst>
                <a:path h="4924171" w="12795250">
                  <a:moveTo>
                    <a:pt x="0" y="34290"/>
                  </a:moveTo>
                  <a:cubicBezTo>
                    <a:pt x="0" y="15240"/>
                    <a:pt x="15494" y="0"/>
                    <a:pt x="34417" y="0"/>
                  </a:cubicBezTo>
                  <a:lnTo>
                    <a:pt x="12760833" y="0"/>
                  </a:lnTo>
                  <a:lnTo>
                    <a:pt x="12760833" y="19050"/>
                  </a:lnTo>
                  <a:lnTo>
                    <a:pt x="12760833" y="0"/>
                  </a:lnTo>
                  <a:cubicBezTo>
                    <a:pt x="12779756" y="0"/>
                    <a:pt x="12795250" y="15240"/>
                    <a:pt x="12795250" y="34290"/>
                  </a:cubicBezTo>
                  <a:lnTo>
                    <a:pt x="12776200" y="34290"/>
                  </a:lnTo>
                  <a:lnTo>
                    <a:pt x="12795250" y="34290"/>
                  </a:lnTo>
                  <a:lnTo>
                    <a:pt x="12795250" y="4889881"/>
                  </a:lnTo>
                  <a:lnTo>
                    <a:pt x="12776200" y="4889881"/>
                  </a:lnTo>
                  <a:lnTo>
                    <a:pt x="12795250" y="4889881"/>
                  </a:lnTo>
                  <a:cubicBezTo>
                    <a:pt x="12795250" y="4908931"/>
                    <a:pt x="12779756" y="4924171"/>
                    <a:pt x="12760833" y="4924171"/>
                  </a:cubicBezTo>
                  <a:lnTo>
                    <a:pt x="12760833" y="4905121"/>
                  </a:lnTo>
                  <a:lnTo>
                    <a:pt x="12760833" y="4924171"/>
                  </a:lnTo>
                  <a:lnTo>
                    <a:pt x="34417" y="4924171"/>
                  </a:lnTo>
                  <a:lnTo>
                    <a:pt x="34417" y="4905121"/>
                  </a:lnTo>
                  <a:lnTo>
                    <a:pt x="34417" y="4924171"/>
                  </a:lnTo>
                  <a:cubicBezTo>
                    <a:pt x="15494" y="4924171"/>
                    <a:pt x="0" y="4908931"/>
                    <a:pt x="0" y="4889881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4889881"/>
                  </a:lnTo>
                  <a:lnTo>
                    <a:pt x="19050" y="4889881"/>
                  </a:lnTo>
                  <a:lnTo>
                    <a:pt x="38100" y="4889881"/>
                  </a:lnTo>
                  <a:cubicBezTo>
                    <a:pt x="38100" y="4887722"/>
                    <a:pt x="36322" y="4886071"/>
                    <a:pt x="34417" y="4886071"/>
                  </a:cubicBezTo>
                  <a:lnTo>
                    <a:pt x="12760833" y="4886071"/>
                  </a:lnTo>
                  <a:cubicBezTo>
                    <a:pt x="12758801" y="4886071"/>
                    <a:pt x="12757150" y="4887722"/>
                    <a:pt x="12757150" y="4889881"/>
                  </a:cubicBezTo>
                  <a:lnTo>
                    <a:pt x="12757150" y="34290"/>
                  </a:lnTo>
                  <a:cubicBezTo>
                    <a:pt x="12757150" y="36449"/>
                    <a:pt x="12758927" y="38100"/>
                    <a:pt x="12760833" y="38100"/>
                  </a:cubicBezTo>
                  <a:lnTo>
                    <a:pt x="34417" y="38100"/>
                  </a:lnTo>
                  <a:lnTo>
                    <a:pt x="34417" y="19050"/>
                  </a:lnTo>
                  <a:lnTo>
                    <a:pt x="34417" y="38100"/>
                  </a:lnTo>
                  <a:cubicBezTo>
                    <a:pt x="36322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083600" y="2256384"/>
            <a:ext cx="798016" cy="798016"/>
            <a:chOff x="0" y="0"/>
            <a:chExt cx="1064022" cy="10640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4006" cy="1064006"/>
            </a:xfrm>
            <a:custGeom>
              <a:avLst/>
              <a:gdLst/>
              <a:ahLst/>
              <a:cxnLst/>
              <a:rect r="r" b="b" t="t" l="l"/>
              <a:pathLst>
                <a:path h="1064006" w="1064006">
                  <a:moveTo>
                    <a:pt x="0" y="532003"/>
                  </a:moveTo>
                  <a:cubicBezTo>
                    <a:pt x="0" y="238252"/>
                    <a:pt x="238252" y="0"/>
                    <a:pt x="532003" y="0"/>
                  </a:cubicBezTo>
                  <a:cubicBezTo>
                    <a:pt x="825754" y="0"/>
                    <a:pt x="1064006" y="238252"/>
                    <a:pt x="1064006" y="532003"/>
                  </a:cubicBezTo>
                  <a:cubicBezTo>
                    <a:pt x="1064006" y="825754"/>
                    <a:pt x="825881" y="1064006"/>
                    <a:pt x="532003" y="1064006"/>
                  </a:cubicBezTo>
                  <a:cubicBezTo>
                    <a:pt x="238125" y="1064006"/>
                    <a:pt x="0" y="825881"/>
                    <a:pt x="0" y="532003"/>
                  </a:cubicBezTo>
                  <a:close/>
                </a:path>
              </a:pathLst>
            </a:custGeom>
            <a:solidFill>
              <a:srgbClr val="26A688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302972" y="2430959"/>
            <a:ext cx="359123" cy="448865"/>
            <a:chOff x="0" y="0"/>
            <a:chExt cx="478830" cy="598487"/>
          </a:xfrm>
        </p:grpSpPr>
        <p:sp>
          <p:nvSpPr>
            <p:cNvPr name="Freeform 17" id="17" descr="preencoded.png"/>
            <p:cNvSpPr/>
            <p:nvPr/>
          </p:nvSpPr>
          <p:spPr>
            <a:xfrm flipH="false" flipV="false" rot="0">
              <a:off x="0" y="0"/>
              <a:ext cx="478790" cy="598424"/>
            </a:xfrm>
            <a:custGeom>
              <a:avLst/>
              <a:gdLst/>
              <a:ahLst/>
              <a:cxnLst/>
              <a:rect r="r" b="b" t="t" l="l"/>
              <a:pathLst>
                <a:path h="598424" w="478790">
                  <a:moveTo>
                    <a:pt x="0" y="0"/>
                  </a:moveTo>
                  <a:lnTo>
                    <a:pt x="478790" y="0"/>
                  </a:lnTo>
                  <a:lnTo>
                    <a:pt x="478790" y="598424"/>
                  </a:lnTo>
                  <a:lnTo>
                    <a:pt x="0" y="59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27" t="0" r="-536" b="-1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083600" y="3291780"/>
            <a:ext cx="3325416" cy="44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3"/>
              </a:lnSpc>
            </a:pPr>
            <a:r>
              <a:rPr lang="en-US" sz="27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원클릭 제작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83600" y="3800177"/>
            <a:ext cx="8978801" cy="82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VideoProducer Agent가 스크립트 생성부터 영상 렌더링까지 전 과정 자동 실행. 최대 입력 30만자 제한으로 토큰 초과 방지.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83600" y="4811018"/>
            <a:ext cx="8978801" cy="40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수작업 대비 제작 시간 대폭 단축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774781" y="5878116"/>
            <a:ext cx="9596437" cy="3693170"/>
            <a:chOff x="0" y="0"/>
            <a:chExt cx="12795250" cy="49242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050" y="19050"/>
              <a:ext cx="12757150" cy="4886071"/>
            </a:xfrm>
            <a:custGeom>
              <a:avLst/>
              <a:gdLst/>
              <a:ahLst/>
              <a:cxnLst/>
              <a:rect r="r" b="b" t="t" l="l"/>
              <a:pathLst>
                <a:path h="4886071" w="12757150">
                  <a:moveTo>
                    <a:pt x="0" y="15240"/>
                  </a:moveTo>
                  <a:cubicBezTo>
                    <a:pt x="0" y="6858"/>
                    <a:pt x="6858" y="0"/>
                    <a:pt x="15367" y="0"/>
                  </a:cubicBezTo>
                  <a:lnTo>
                    <a:pt x="12741783" y="0"/>
                  </a:lnTo>
                  <a:cubicBezTo>
                    <a:pt x="12750292" y="0"/>
                    <a:pt x="12757150" y="6858"/>
                    <a:pt x="12757150" y="15240"/>
                  </a:cubicBezTo>
                  <a:lnTo>
                    <a:pt x="12757150" y="4870831"/>
                  </a:lnTo>
                  <a:cubicBezTo>
                    <a:pt x="12757150" y="4879213"/>
                    <a:pt x="12750292" y="4886071"/>
                    <a:pt x="12741783" y="4886071"/>
                  </a:cubicBezTo>
                  <a:lnTo>
                    <a:pt x="15367" y="4886071"/>
                  </a:lnTo>
                  <a:cubicBezTo>
                    <a:pt x="6858" y="4886071"/>
                    <a:pt x="0" y="4879213"/>
                    <a:pt x="0" y="487083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795250" cy="4924171"/>
            </a:xfrm>
            <a:custGeom>
              <a:avLst/>
              <a:gdLst/>
              <a:ahLst/>
              <a:cxnLst/>
              <a:rect r="r" b="b" t="t" l="l"/>
              <a:pathLst>
                <a:path h="4924171" w="12795250">
                  <a:moveTo>
                    <a:pt x="0" y="34290"/>
                  </a:moveTo>
                  <a:cubicBezTo>
                    <a:pt x="0" y="15240"/>
                    <a:pt x="15494" y="0"/>
                    <a:pt x="34417" y="0"/>
                  </a:cubicBezTo>
                  <a:lnTo>
                    <a:pt x="12760833" y="0"/>
                  </a:lnTo>
                  <a:lnTo>
                    <a:pt x="12760833" y="19050"/>
                  </a:lnTo>
                  <a:lnTo>
                    <a:pt x="12760833" y="0"/>
                  </a:lnTo>
                  <a:cubicBezTo>
                    <a:pt x="12779756" y="0"/>
                    <a:pt x="12795250" y="15240"/>
                    <a:pt x="12795250" y="34290"/>
                  </a:cubicBezTo>
                  <a:lnTo>
                    <a:pt x="12776200" y="34290"/>
                  </a:lnTo>
                  <a:lnTo>
                    <a:pt x="12795250" y="34290"/>
                  </a:lnTo>
                  <a:lnTo>
                    <a:pt x="12795250" y="4889881"/>
                  </a:lnTo>
                  <a:lnTo>
                    <a:pt x="12776200" y="4889881"/>
                  </a:lnTo>
                  <a:lnTo>
                    <a:pt x="12795250" y="4889881"/>
                  </a:lnTo>
                  <a:cubicBezTo>
                    <a:pt x="12795250" y="4908931"/>
                    <a:pt x="12779756" y="4924171"/>
                    <a:pt x="12760833" y="4924171"/>
                  </a:cubicBezTo>
                  <a:lnTo>
                    <a:pt x="12760833" y="4905121"/>
                  </a:lnTo>
                  <a:lnTo>
                    <a:pt x="12760833" y="4924171"/>
                  </a:lnTo>
                  <a:lnTo>
                    <a:pt x="34417" y="4924171"/>
                  </a:lnTo>
                  <a:lnTo>
                    <a:pt x="34417" y="4905121"/>
                  </a:lnTo>
                  <a:lnTo>
                    <a:pt x="34417" y="4924171"/>
                  </a:lnTo>
                  <a:cubicBezTo>
                    <a:pt x="15494" y="4924171"/>
                    <a:pt x="0" y="4908931"/>
                    <a:pt x="0" y="4889881"/>
                  </a:cubicBezTo>
                  <a:lnTo>
                    <a:pt x="0" y="34290"/>
                  </a:lnTo>
                  <a:lnTo>
                    <a:pt x="19050" y="34290"/>
                  </a:lnTo>
                  <a:lnTo>
                    <a:pt x="0" y="34290"/>
                  </a:lnTo>
                  <a:moveTo>
                    <a:pt x="38100" y="34290"/>
                  </a:moveTo>
                  <a:lnTo>
                    <a:pt x="38100" y="4889881"/>
                  </a:lnTo>
                  <a:lnTo>
                    <a:pt x="19050" y="4889881"/>
                  </a:lnTo>
                  <a:lnTo>
                    <a:pt x="38100" y="4889881"/>
                  </a:lnTo>
                  <a:cubicBezTo>
                    <a:pt x="38100" y="4887722"/>
                    <a:pt x="36322" y="4886071"/>
                    <a:pt x="34417" y="4886071"/>
                  </a:cubicBezTo>
                  <a:lnTo>
                    <a:pt x="12760833" y="4886071"/>
                  </a:lnTo>
                  <a:cubicBezTo>
                    <a:pt x="12758801" y="4886071"/>
                    <a:pt x="12757150" y="4887722"/>
                    <a:pt x="12757150" y="4889881"/>
                  </a:cubicBezTo>
                  <a:lnTo>
                    <a:pt x="12757150" y="34290"/>
                  </a:lnTo>
                  <a:cubicBezTo>
                    <a:pt x="12757150" y="36449"/>
                    <a:pt x="12758927" y="38100"/>
                    <a:pt x="12760833" y="38100"/>
                  </a:cubicBezTo>
                  <a:lnTo>
                    <a:pt x="34417" y="38100"/>
                  </a:lnTo>
                  <a:lnTo>
                    <a:pt x="34417" y="19050"/>
                  </a:lnTo>
                  <a:lnTo>
                    <a:pt x="34417" y="38100"/>
                  </a:lnTo>
                  <a:cubicBezTo>
                    <a:pt x="36322" y="38100"/>
                    <a:pt x="38100" y="36449"/>
                    <a:pt x="38100" y="3429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083600" y="6186934"/>
            <a:ext cx="798016" cy="798016"/>
            <a:chOff x="0" y="0"/>
            <a:chExt cx="1064022" cy="10640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4006" cy="1064006"/>
            </a:xfrm>
            <a:custGeom>
              <a:avLst/>
              <a:gdLst/>
              <a:ahLst/>
              <a:cxnLst/>
              <a:rect r="r" b="b" t="t" l="l"/>
              <a:pathLst>
                <a:path h="1064006" w="1064006">
                  <a:moveTo>
                    <a:pt x="0" y="532003"/>
                  </a:moveTo>
                  <a:cubicBezTo>
                    <a:pt x="0" y="238252"/>
                    <a:pt x="238252" y="0"/>
                    <a:pt x="532003" y="0"/>
                  </a:cubicBezTo>
                  <a:cubicBezTo>
                    <a:pt x="825754" y="0"/>
                    <a:pt x="1064006" y="238252"/>
                    <a:pt x="1064006" y="532003"/>
                  </a:cubicBezTo>
                  <a:cubicBezTo>
                    <a:pt x="1064006" y="825754"/>
                    <a:pt x="825881" y="1064006"/>
                    <a:pt x="532003" y="1064006"/>
                  </a:cubicBezTo>
                  <a:cubicBezTo>
                    <a:pt x="238125" y="1064006"/>
                    <a:pt x="0" y="825881"/>
                    <a:pt x="0" y="532003"/>
                  </a:cubicBezTo>
                  <a:close/>
                </a:path>
              </a:pathLst>
            </a:custGeom>
            <a:solidFill>
              <a:srgbClr val="26A688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8302972" y="6361510"/>
            <a:ext cx="359123" cy="448865"/>
            <a:chOff x="0" y="0"/>
            <a:chExt cx="478830" cy="598487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478790" cy="598424"/>
            </a:xfrm>
            <a:custGeom>
              <a:avLst/>
              <a:gdLst/>
              <a:ahLst/>
              <a:cxnLst/>
              <a:rect r="r" b="b" t="t" l="l"/>
              <a:pathLst>
                <a:path h="598424" w="478790">
                  <a:moveTo>
                    <a:pt x="0" y="0"/>
                  </a:moveTo>
                  <a:lnTo>
                    <a:pt x="478790" y="0"/>
                  </a:lnTo>
                  <a:lnTo>
                    <a:pt x="478790" y="598424"/>
                  </a:lnTo>
                  <a:lnTo>
                    <a:pt x="0" y="59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27" t="0" r="-536" b="-1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8083600" y="7222331"/>
            <a:ext cx="3325416" cy="442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3"/>
              </a:lnSpc>
            </a:pPr>
            <a:r>
              <a:rPr lang="en-US" sz="2762" b="true">
                <a:solidFill>
                  <a:srgbClr val="333F7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품질 확보 로직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83600" y="7730729"/>
            <a:ext cx="8978801" cy="82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DALL-E 프롬프트에 "Absolutely no text in the image" 명시. </a:t>
            </a:r>
          </a:p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캡션 폰트 경로 오류 시 대체 폰트 사용.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83600" y="8741569"/>
            <a:ext cx="8978801" cy="40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33F70"/>
                </a:solidFill>
                <a:latin typeface="Nanum Gothic"/>
                <a:ea typeface="Nanum Gothic"/>
                <a:cs typeface="Nanum Gothic"/>
                <a:sym typeface="Nanum Gothic"/>
              </a:rPr>
              <a:t>AI 오동작에 대한 견고한 대응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DAG11iG404Y</dc:identifier>
  <dcterms:modified xsi:type="dcterms:W3CDTF">2011-08-01T06:04:30Z</dcterms:modified>
  <cp:revision>1</cp:revision>
  <dc:title>생성형ai 마스터클래스(콘텐츠 플랫폼 개발)</dc:title>
</cp:coreProperties>
</file>